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0"/>
  </p:notesMasterIdLst>
  <p:sldIdLst>
    <p:sldId id="557" r:id="rId3"/>
    <p:sldId id="757" r:id="rId4"/>
    <p:sldId id="758" r:id="rId5"/>
    <p:sldId id="761" r:id="rId6"/>
    <p:sldId id="759" r:id="rId7"/>
    <p:sldId id="760" r:id="rId8"/>
    <p:sldId id="762" r:id="rId9"/>
    <p:sldId id="658" r:id="rId10"/>
    <p:sldId id="680" r:id="rId11"/>
    <p:sldId id="681" r:id="rId12"/>
    <p:sldId id="682" r:id="rId13"/>
    <p:sldId id="685" r:id="rId14"/>
    <p:sldId id="683" r:id="rId15"/>
    <p:sldId id="684" r:id="rId16"/>
    <p:sldId id="687" r:id="rId17"/>
    <p:sldId id="688" r:id="rId18"/>
    <p:sldId id="689" r:id="rId19"/>
    <p:sldId id="690" r:id="rId20"/>
    <p:sldId id="679" r:id="rId21"/>
    <p:sldId id="754" r:id="rId22"/>
    <p:sldId id="711" r:id="rId23"/>
    <p:sldId id="712" r:id="rId24"/>
    <p:sldId id="713" r:id="rId25"/>
    <p:sldId id="731" r:id="rId26"/>
    <p:sldId id="732" r:id="rId27"/>
    <p:sldId id="733" r:id="rId28"/>
    <p:sldId id="734" r:id="rId29"/>
    <p:sldId id="735" r:id="rId30"/>
    <p:sldId id="755" r:id="rId31"/>
    <p:sldId id="693" r:id="rId32"/>
    <p:sldId id="699" r:id="rId33"/>
    <p:sldId id="700" r:id="rId34"/>
    <p:sldId id="701" r:id="rId35"/>
    <p:sldId id="702" r:id="rId36"/>
    <p:sldId id="703" r:id="rId37"/>
    <p:sldId id="704" r:id="rId38"/>
    <p:sldId id="705" r:id="rId39"/>
    <p:sldId id="706" r:id="rId40"/>
    <p:sldId id="707" r:id="rId41"/>
    <p:sldId id="756" r:id="rId42"/>
    <p:sldId id="698" r:id="rId43"/>
    <p:sldId id="666" r:id="rId44"/>
    <p:sldId id="667" r:id="rId45"/>
    <p:sldId id="668" r:id="rId46"/>
    <p:sldId id="714" r:id="rId47"/>
    <p:sldId id="670" r:id="rId48"/>
    <p:sldId id="597" r:id="rId49"/>
    <p:sldId id="726" r:id="rId50"/>
    <p:sldId id="598" r:id="rId51"/>
    <p:sldId id="600" r:id="rId52"/>
    <p:sldId id="599" r:id="rId53"/>
    <p:sldId id="715" r:id="rId54"/>
    <p:sldId id="717" r:id="rId55"/>
    <p:sldId id="718" r:id="rId56"/>
    <p:sldId id="719" r:id="rId57"/>
    <p:sldId id="621" r:id="rId58"/>
    <p:sldId id="723" r:id="rId59"/>
    <p:sldId id="724" r:id="rId60"/>
    <p:sldId id="725" r:id="rId61"/>
    <p:sldId id="676" r:id="rId62"/>
    <p:sldId id="635" r:id="rId63"/>
    <p:sldId id="736" r:id="rId64"/>
    <p:sldId id="737" r:id="rId65"/>
    <p:sldId id="739" r:id="rId66"/>
    <p:sldId id="740" r:id="rId67"/>
    <p:sldId id="741" r:id="rId68"/>
    <p:sldId id="742" r:id="rId69"/>
    <p:sldId id="743" r:id="rId70"/>
    <p:sldId id="744" r:id="rId71"/>
    <p:sldId id="745" r:id="rId72"/>
    <p:sldId id="746" r:id="rId73"/>
    <p:sldId id="747" r:id="rId74"/>
    <p:sldId id="748" r:id="rId75"/>
    <p:sldId id="749" r:id="rId76"/>
    <p:sldId id="751" r:id="rId77"/>
    <p:sldId id="752" r:id="rId78"/>
    <p:sldId id="75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9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86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26T12:25:47.646" idx="3">
    <p:pos x="7620" y="103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E6B19E90-8972-4B89-A3FD-1E036AE79D80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7B89A9A9-2AFF-6E40-B737-34D365984688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1E1BE-C8AD-4C3C-8D6E-54E179670970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B934-CB38-431C-8F4F-B578C110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9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54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210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56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6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58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A41: Other sepsis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I00_99:</a:t>
            </a:r>
            <a:r>
              <a:rPr lang="en-US" baseline="0" dirty="0"/>
              <a:t> Diseases of the circulatory system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63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671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2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3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77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82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800" b="1" cap="all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33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80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96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32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62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9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3800" y="-79047"/>
            <a:ext cx="82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81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8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13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53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7B2C3-D005-452D-B422-053E0D6EE76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71268" y="202651"/>
            <a:ext cx="10711133" cy="616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 err="1"/>
              <a:t>aaaaaa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014321"/>
            <a:ext cx="10972800" cy="5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 err="1"/>
              <a:t>aaaaa</a:t>
            </a:r>
            <a:endParaRPr kumimoji="1" lang="ja-JP" altLang="en-US" dirty="0"/>
          </a:p>
          <a:p>
            <a:pPr lvl="1"/>
            <a:r>
              <a:rPr kumimoji="1" lang="en-US" altLang="ja-JP" dirty="0" err="1"/>
              <a:t>aaaaa</a:t>
            </a:r>
            <a:endParaRPr kumimoji="1" lang="ja-JP" altLang="en-US" dirty="0"/>
          </a:p>
          <a:p>
            <a:pPr lvl="4"/>
            <a:r>
              <a:rPr kumimoji="1" lang="en-US" altLang="ja-JP" dirty="0" err="1"/>
              <a:t>aaaaaa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F64596-971A-3642-9F25-15C770FCB8D7}" type="datetimeFigureOut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2021/11/28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B7E5653-3382-AC45-8A24-0C15F32A4F4E}" type="slidenum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323148" y="331552"/>
            <a:ext cx="172800" cy="169333"/>
          </a:xfrm>
          <a:prstGeom prst="rect">
            <a:avLst/>
          </a:prstGeom>
          <a:solidFill>
            <a:srgbClr val="FFCC18"/>
          </a:solidFill>
          <a:ln>
            <a:solidFill>
              <a:srgbClr val="FFCC1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8" name="正方形/長方形 7"/>
          <p:cNvSpPr/>
          <p:nvPr userDrawn="1"/>
        </p:nvSpPr>
        <p:spPr>
          <a:xfrm>
            <a:off x="560032" y="331552"/>
            <a:ext cx="172800" cy="169333"/>
          </a:xfrm>
          <a:prstGeom prst="rect">
            <a:avLst/>
          </a:prstGeom>
          <a:solidFill>
            <a:srgbClr val="3A6B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323148" y="558036"/>
            <a:ext cx="172800" cy="169333"/>
          </a:xfrm>
          <a:prstGeom prst="rect">
            <a:avLst/>
          </a:prstGeom>
          <a:solidFill>
            <a:srgbClr val="3A6B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>
            <a:off x="560032" y="558036"/>
            <a:ext cx="172800" cy="169333"/>
          </a:xfrm>
          <a:prstGeom prst="rect">
            <a:avLst/>
          </a:prstGeom>
          <a:solidFill>
            <a:srgbClr val="3A6B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A6BB4"/>
        </a:buClr>
        <a:buFont typeface="Arial"/>
        <a:buChar char="•"/>
        <a:defRPr kumimoji="1"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A6BB4"/>
        </a:buClr>
        <a:buFont typeface="Arial"/>
        <a:buChar char="–"/>
        <a:defRPr kumimoji="1"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28600" algn="l" defTabSz="457200" rtl="0" eaLnBrk="1" latinLnBrk="0" hangingPunct="1">
        <a:spcBef>
          <a:spcPct val="20000"/>
        </a:spcBef>
        <a:buClr>
          <a:srgbClr val="3A6BB4"/>
        </a:buClr>
        <a:buFont typeface="Arial"/>
        <a:buChar char="»"/>
        <a:defRPr kumimoji="1" sz="24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einbergerlab.shinyapps.io/ITS_Poisson_Pow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inbergerlab.shinyapps.io/ITS_Poisson_Pow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tif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image" Target="../media/image68.tiff"/><Relationship Id="rId3" Type="http://schemas.openxmlformats.org/officeDocument/2006/relationships/image" Target="../media/image60.tiff"/><Relationship Id="rId7" Type="http://schemas.openxmlformats.org/officeDocument/2006/relationships/image" Target="../media/image62.tiff"/><Relationship Id="rId12" Type="http://schemas.openxmlformats.org/officeDocument/2006/relationships/image" Target="../media/image67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tiff"/><Relationship Id="rId11" Type="http://schemas.openxmlformats.org/officeDocument/2006/relationships/image" Target="../media/image66.tiff"/><Relationship Id="rId5" Type="http://schemas.openxmlformats.org/officeDocument/2006/relationships/image" Target="../media/image61.tiff"/><Relationship Id="rId10" Type="http://schemas.openxmlformats.org/officeDocument/2006/relationships/image" Target="../media/image65.tiff"/><Relationship Id="rId4" Type="http://schemas.openxmlformats.org/officeDocument/2006/relationships/image" Target="../media/image58.tiff"/><Relationship Id="rId9" Type="http://schemas.openxmlformats.org/officeDocument/2006/relationships/image" Target="../media/image64.tif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image" Target="../media/image68.tiff"/><Relationship Id="rId3" Type="http://schemas.openxmlformats.org/officeDocument/2006/relationships/image" Target="../media/image60.tiff"/><Relationship Id="rId7" Type="http://schemas.openxmlformats.org/officeDocument/2006/relationships/image" Target="../media/image62.tiff"/><Relationship Id="rId12" Type="http://schemas.openxmlformats.org/officeDocument/2006/relationships/image" Target="../media/image67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iff"/><Relationship Id="rId11" Type="http://schemas.openxmlformats.org/officeDocument/2006/relationships/image" Target="../media/image66.tiff"/><Relationship Id="rId5" Type="http://schemas.openxmlformats.org/officeDocument/2006/relationships/image" Target="../media/image61.tiff"/><Relationship Id="rId10" Type="http://schemas.openxmlformats.org/officeDocument/2006/relationships/image" Target="../media/image65.tiff"/><Relationship Id="rId4" Type="http://schemas.openxmlformats.org/officeDocument/2006/relationships/image" Target="../media/image58.tiff"/><Relationship Id="rId9" Type="http://schemas.openxmlformats.org/officeDocument/2006/relationships/image" Target="../media/image64.tiff"/><Relationship Id="rId14" Type="http://schemas.openxmlformats.org/officeDocument/2006/relationships/image" Target="../media/image6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image" Target="../media/image68.tiff"/><Relationship Id="rId3" Type="http://schemas.openxmlformats.org/officeDocument/2006/relationships/image" Target="../media/image60.tiff"/><Relationship Id="rId7" Type="http://schemas.openxmlformats.org/officeDocument/2006/relationships/image" Target="../media/image62.tiff"/><Relationship Id="rId12" Type="http://schemas.openxmlformats.org/officeDocument/2006/relationships/image" Target="../media/image67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iff"/><Relationship Id="rId11" Type="http://schemas.openxmlformats.org/officeDocument/2006/relationships/image" Target="../media/image66.tiff"/><Relationship Id="rId5" Type="http://schemas.openxmlformats.org/officeDocument/2006/relationships/image" Target="../media/image61.tiff"/><Relationship Id="rId15" Type="http://schemas.openxmlformats.org/officeDocument/2006/relationships/image" Target="../media/image460.png"/><Relationship Id="rId10" Type="http://schemas.openxmlformats.org/officeDocument/2006/relationships/image" Target="../media/image65.tiff"/><Relationship Id="rId4" Type="http://schemas.openxmlformats.org/officeDocument/2006/relationships/image" Target="../media/image58.tiff"/><Relationship Id="rId9" Type="http://schemas.openxmlformats.org/officeDocument/2006/relationships/image" Target="../media/image64.tiff"/><Relationship Id="rId14" Type="http://schemas.openxmlformats.org/officeDocument/2006/relationships/image" Target="../media/image69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inbergerlab/InterventionEvaluat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42" y="873480"/>
            <a:ext cx="10292316" cy="1880353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accent1">
                    <a:lumMod val="50000"/>
                  </a:schemeClr>
                </a:solidFill>
              </a:rPr>
              <a:t>Workshop on evaluating vaccine impact</a:t>
            </a:r>
            <a:br>
              <a:rPr lang="en-US" sz="27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Evaluating Vaccine Impact using Time Series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95600" y="3241999"/>
            <a:ext cx="6400800" cy="28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Dan Weinberger, PhD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>
              <a:buNone/>
            </a:pPr>
            <a:r>
              <a:rPr lang="en-US" sz="2400" dirty="0"/>
              <a:t>Yale School of Public Health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7B1B985-BE1F-44DC-901E-CC15F914C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t="4811" r="1"/>
          <a:stretch/>
        </p:blipFill>
        <p:spPr>
          <a:xfrm rot="3839810">
            <a:off x="5248122" y="3432095"/>
            <a:ext cx="725351" cy="7258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B269-AF27-4CC9-B15E-71700A4A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5" y="143743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However for many vaccines, the public health benefit depends on both the direct effect and </a:t>
            </a:r>
            <a:r>
              <a:rPr lang="en-US" u="sng" dirty="0"/>
              <a:t>indirect effect</a:t>
            </a:r>
            <a:r>
              <a:rPr lang="en-US" dirty="0"/>
              <a:t> that results from blocking transmission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quantify this total benefit of the vaccine we need to evaluate changes in aggregate rates of disease that occur after vaccine introduction</a:t>
            </a:r>
          </a:p>
          <a:p>
            <a:r>
              <a:rPr lang="en-US" dirty="0"/>
              <a:t>To do this, we perform </a:t>
            </a:r>
            <a:r>
              <a:rPr lang="en-US" u="sng" dirty="0"/>
              <a:t>time series analysis</a:t>
            </a:r>
            <a:r>
              <a:rPr lang="en-US" dirty="0"/>
              <a:t> to quantify declines in disease rates following introduction of vaccine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90794-0D24-49E4-929E-E72F7CDB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Quantifying the total benefit of vaccines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BD83E-AE64-4FC6-B307-0D9B1CA82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90"/>
          <a:stretch/>
        </p:blipFill>
        <p:spPr>
          <a:xfrm>
            <a:off x="3667485" y="2605856"/>
            <a:ext cx="1406698" cy="104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20943-E818-41A0-B394-275A717BB739}"/>
              </a:ext>
            </a:extLst>
          </p:cNvPr>
          <p:cNvSpPr/>
          <p:nvPr/>
        </p:nvSpPr>
        <p:spPr>
          <a:xfrm>
            <a:off x="6688346" y="6626122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https://i2.wp.com/www.lifewithgremlins.com/wp-content/uploads/2014/07/holy-snot.jpg?zoom=2.625&amp;fit=570%2C363&amp;ssl=1&amp;resize=166%2C95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BE481-EC25-4033-9B58-914D1EEAC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50" r="33086" b="11015"/>
          <a:stretch/>
        </p:blipFill>
        <p:spPr>
          <a:xfrm>
            <a:off x="7718754" y="2138267"/>
            <a:ext cx="948928" cy="935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F4B9E-A272-4A89-A380-4F2ADAFE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944" y="3126374"/>
            <a:ext cx="1499804" cy="1047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AA3B94-2A94-4F41-A777-814A79617B43}"/>
              </a:ext>
            </a:extLst>
          </p:cNvPr>
          <p:cNvSpPr/>
          <p:nvPr/>
        </p:nvSpPr>
        <p:spPr>
          <a:xfrm>
            <a:off x="7918329" y="646259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http://theroadtodomestication.com/wp-content/uploads/2015/07/IMG_6746-1565.jpg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1E75072-11F2-40E9-9412-0C3D31D261FE}"/>
              </a:ext>
            </a:extLst>
          </p:cNvPr>
          <p:cNvSpPr/>
          <p:nvPr/>
        </p:nvSpPr>
        <p:spPr>
          <a:xfrm rot="20801339">
            <a:off x="5599116" y="2439775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4AA5B12-4FF5-4CEB-917F-7580C537B0B5}"/>
              </a:ext>
            </a:extLst>
          </p:cNvPr>
          <p:cNvSpPr/>
          <p:nvPr/>
        </p:nvSpPr>
        <p:spPr>
          <a:xfrm rot="930068">
            <a:off x="5599215" y="3234158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4EE8D33C-0ABC-4CB8-9ADB-00133846936C}"/>
              </a:ext>
            </a:extLst>
          </p:cNvPr>
          <p:cNvSpPr/>
          <p:nvPr/>
        </p:nvSpPr>
        <p:spPr>
          <a:xfrm>
            <a:off x="5940725" y="310461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A396C5E0-0A51-486D-8986-EE414B6FF77E}"/>
              </a:ext>
            </a:extLst>
          </p:cNvPr>
          <p:cNvSpPr/>
          <p:nvPr/>
        </p:nvSpPr>
        <p:spPr>
          <a:xfrm>
            <a:off x="5963099" y="231530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693-ACBA-44BB-AC77-BFAFDA9E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0"/>
            <a:ext cx="10515600" cy="4351338"/>
          </a:xfrm>
        </p:spPr>
        <p:txBody>
          <a:bodyPr/>
          <a:lstStyle/>
          <a:p>
            <a:r>
              <a:rPr lang="en-US" dirty="0"/>
              <a:t>Number of cases per week/month/year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</p:spTree>
    <p:extLst>
      <p:ext uri="{BB962C8B-B14F-4D97-AF65-F5344CB8AC3E}">
        <p14:creationId xmlns:p14="http://schemas.microsoft.com/office/powerpoint/2010/main" val="143070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72" y="1690688"/>
            <a:ext cx="1109749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How much does the frequency of cases or deaths decline following vaccine introduction?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77969C-A940-43AD-B34B-5D378D8E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4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C944E0DE-A1E8-4C00-B5FA-D0699949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94" y="1704285"/>
            <a:ext cx="10115367" cy="515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1BE95-28EB-403E-BF48-8EC0BAF09107}"/>
              </a:ext>
            </a:extLst>
          </p:cNvPr>
          <p:cNvSpPr txBox="1"/>
          <p:nvPr/>
        </p:nvSpPr>
        <p:spPr>
          <a:xfrm>
            <a:off x="5517777" y="1713599"/>
            <a:ext cx="224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intro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2A059B-1770-4807-81F7-E618DF30024F}"/>
              </a:ext>
            </a:extLst>
          </p:cNvPr>
          <p:cNvCxnSpPr>
            <a:cxnSpLocks/>
          </p:cNvCxnSpPr>
          <p:nvPr/>
        </p:nvCxnSpPr>
        <p:spPr>
          <a:xfrm flipV="1">
            <a:off x="1400597" y="3783993"/>
            <a:ext cx="5475189" cy="23634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8632E1D4-2FFF-4161-90BC-0410C5625F27}"/>
              </a:ext>
            </a:extLst>
          </p:cNvPr>
          <p:cNvSpPr/>
          <p:nvPr/>
        </p:nvSpPr>
        <p:spPr>
          <a:xfrm>
            <a:off x="9837973" y="3763871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645647-EE0E-4FEE-9A57-BABA175A97ED}"/>
              </a:ext>
            </a:extLst>
          </p:cNvPr>
          <p:cNvCxnSpPr>
            <a:cxnSpLocks/>
          </p:cNvCxnSpPr>
          <p:nvPr/>
        </p:nvCxnSpPr>
        <p:spPr>
          <a:xfrm>
            <a:off x="7580121" y="4281142"/>
            <a:ext cx="2273643" cy="1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7ADF8A-DE59-409E-A72E-C2ECF14ECB4B}"/>
              </a:ext>
            </a:extLst>
          </p:cNvPr>
          <p:cNvSpPr txBox="1"/>
          <p:nvPr/>
        </p:nvSpPr>
        <p:spPr>
          <a:xfrm>
            <a:off x="1308690" y="5533895"/>
            <a:ext cx="5567096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8E744-0E15-463D-B73E-48DD0D4686CB}"/>
              </a:ext>
            </a:extLst>
          </p:cNvPr>
          <p:cNvSpPr txBox="1"/>
          <p:nvPr/>
        </p:nvSpPr>
        <p:spPr>
          <a:xfrm>
            <a:off x="7580121" y="5532573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C3C289-E105-47EE-84BB-097E42CE6DBF}"/>
              </a:ext>
            </a:extLst>
          </p:cNvPr>
          <p:cNvCxnSpPr>
            <a:cxnSpLocks/>
          </p:cNvCxnSpPr>
          <p:nvPr/>
        </p:nvCxnSpPr>
        <p:spPr>
          <a:xfrm>
            <a:off x="9483062" y="3132084"/>
            <a:ext cx="67915" cy="493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915C53-381A-4D87-A3B3-9037EFF68FC0}"/>
              </a:ext>
            </a:extLst>
          </p:cNvPr>
          <p:cNvSpPr txBox="1"/>
          <p:nvPr/>
        </p:nvSpPr>
        <p:spPr>
          <a:xfrm>
            <a:off x="7817467" y="1991637"/>
            <a:ext cx="533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“Counterfactual”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04186-294D-4ADE-9E1D-4A47964DCD26}"/>
              </a:ext>
            </a:extLst>
          </p:cNvPr>
          <p:cNvSpPr txBox="1"/>
          <p:nvPr/>
        </p:nvSpPr>
        <p:spPr>
          <a:xfrm>
            <a:off x="6875786" y="5527725"/>
            <a:ext cx="704335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B39AC7-3ACE-4281-B7CA-8B6DC172D9EF}"/>
              </a:ext>
            </a:extLst>
          </p:cNvPr>
          <p:cNvCxnSpPr>
            <a:cxnSpLocks/>
          </p:cNvCxnSpPr>
          <p:nvPr/>
        </p:nvCxnSpPr>
        <p:spPr>
          <a:xfrm flipV="1">
            <a:off x="6875786" y="3763872"/>
            <a:ext cx="2864708" cy="20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A673FA-BE0F-449D-B731-1E87D3855AF0}"/>
              </a:ext>
            </a:extLst>
          </p:cNvPr>
          <p:cNvSpPr txBox="1"/>
          <p:nvPr/>
        </p:nvSpPr>
        <p:spPr>
          <a:xfrm>
            <a:off x="10076186" y="3699340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1D09DC-0E3C-4317-B1AF-96E031B32B13}"/>
              </a:ext>
            </a:extLst>
          </p:cNvPr>
          <p:cNvSpPr/>
          <p:nvPr/>
        </p:nvSpPr>
        <p:spPr>
          <a:xfrm>
            <a:off x="6875786" y="2031738"/>
            <a:ext cx="4812956" cy="3997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A878F4-2F99-4617-B18A-E8EC8D8DEA42}"/>
              </a:ext>
            </a:extLst>
          </p:cNvPr>
          <p:cNvCxnSpPr>
            <a:cxnSpLocks/>
          </p:cNvCxnSpPr>
          <p:nvPr/>
        </p:nvCxnSpPr>
        <p:spPr>
          <a:xfrm>
            <a:off x="6585450" y="2092991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5945D-8454-4F63-8E47-0F54D274BA2A}"/>
              </a:ext>
            </a:extLst>
          </p:cNvPr>
          <p:cNvSpPr/>
          <p:nvPr/>
        </p:nvSpPr>
        <p:spPr>
          <a:xfrm>
            <a:off x="7529944" y="5397285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55">
            <a:extLst>
              <a:ext uri="{FF2B5EF4-FFF2-40B4-BE49-F238E27FC236}">
                <a16:creationId xmlns:a16="http://schemas.microsoft.com/office/drawing/2014/main" id="{4298C8CA-80BB-4DB1-A6BC-8E6BDB02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effect of vaccine</a:t>
            </a:r>
          </a:p>
        </p:txBody>
      </p:sp>
    </p:spTree>
    <p:extLst>
      <p:ext uri="{BB962C8B-B14F-4D97-AF65-F5344CB8AC3E}">
        <p14:creationId xmlns:p14="http://schemas.microsoft.com/office/powerpoint/2010/main" val="25162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4" grpId="0"/>
      <p:bldP spid="50" grpId="0"/>
      <p:bldP spid="53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3BE0F27-F911-4022-9A4F-357CD10F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23" y="390743"/>
            <a:ext cx="9876267" cy="65161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6B2E96-C6A7-4F1B-B6CE-740F0ECE9D73}"/>
              </a:ext>
            </a:extLst>
          </p:cNvPr>
          <p:cNvCxnSpPr>
            <a:cxnSpLocks/>
          </p:cNvCxnSpPr>
          <p:nvPr/>
        </p:nvCxnSpPr>
        <p:spPr>
          <a:xfrm flipV="1">
            <a:off x="7019259" y="2023675"/>
            <a:ext cx="2543864" cy="10120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B0AAAE-9856-473D-BBEB-AD8A59E06FB9}"/>
              </a:ext>
            </a:extLst>
          </p:cNvPr>
          <p:cNvCxnSpPr>
            <a:cxnSpLocks/>
          </p:cNvCxnSpPr>
          <p:nvPr/>
        </p:nvCxnSpPr>
        <p:spPr>
          <a:xfrm flipV="1">
            <a:off x="6970710" y="2741665"/>
            <a:ext cx="2612527" cy="3048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A95FE4-C752-4559-963F-CC0E926D6478}"/>
              </a:ext>
            </a:extLst>
          </p:cNvPr>
          <p:cNvSpPr txBox="1"/>
          <p:nvPr/>
        </p:nvSpPr>
        <p:spPr>
          <a:xfrm>
            <a:off x="8084127" y="20786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5F54E4-DCA5-4FA4-BC8D-E43D8ECF2A52}"/>
              </a:ext>
            </a:extLst>
          </p:cNvPr>
          <p:cNvCxnSpPr>
            <a:cxnSpLocks/>
          </p:cNvCxnSpPr>
          <p:nvPr/>
        </p:nvCxnSpPr>
        <p:spPr>
          <a:xfrm flipV="1">
            <a:off x="2216727" y="3035766"/>
            <a:ext cx="4679841" cy="998268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DE4A2E86-3B5D-4D4C-991E-590597B54363}"/>
              </a:ext>
            </a:extLst>
          </p:cNvPr>
          <p:cNvSpPr/>
          <p:nvPr/>
        </p:nvSpPr>
        <p:spPr>
          <a:xfrm>
            <a:off x="9783877" y="2295105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68ACA4-28BA-4005-A173-D61D3897E53E}"/>
              </a:ext>
            </a:extLst>
          </p:cNvPr>
          <p:cNvCxnSpPr>
            <a:cxnSpLocks/>
          </p:cNvCxnSpPr>
          <p:nvPr/>
        </p:nvCxnSpPr>
        <p:spPr>
          <a:xfrm flipV="1">
            <a:off x="6982055" y="2385951"/>
            <a:ext cx="2555746" cy="649814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54A069-647D-4F9A-9108-800A2542D0B5}"/>
              </a:ext>
            </a:extLst>
          </p:cNvPr>
          <p:cNvSpPr txBox="1"/>
          <p:nvPr/>
        </p:nvSpPr>
        <p:spPr>
          <a:xfrm>
            <a:off x="1925945" y="5076837"/>
            <a:ext cx="5042892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33BF7-C016-4AB3-AE4C-33D7CB29145D}"/>
              </a:ext>
            </a:extLst>
          </p:cNvPr>
          <p:cNvSpPr txBox="1"/>
          <p:nvPr/>
        </p:nvSpPr>
        <p:spPr>
          <a:xfrm>
            <a:off x="7600903" y="5071079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ADEB-2128-4071-9E60-BE12DC59BED6}"/>
              </a:ext>
            </a:extLst>
          </p:cNvPr>
          <p:cNvSpPr txBox="1"/>
          <p:nvPr/>
        </p:nvSpPr>
        <p:spPr>
          <a:xfrm>
            <a:off x="6969164" y="5071243"/>
            <a:ext cx="631739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E259B1-50F3-4780-9944-668504E7A7A8}"/>
              </a:ext>
            </a:extLst>
          </p:cNvPr>
          <p:cNvCxnSpPr>
            <a:cxnSpLocks/>
          </p:cNvCxnSpPr>
          <p:nvPr/>
        </p:nvCxnSpPr>
        <p:spPr>
          <a:xfrm flipV="1">
            <a:off x="6900944" y="2295105"/>
            <a:ext cx="2615190" cy="7479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2D18A4-BB82-4940-B351-6C25E8A6FF7D}"/>
              </a:ext>
            </a:extLst>
          </p:cNvPr>
          <p:cNvSpPr txBox="1"/>
          <p:nvPr/>
        </p:nvSpPr>
        <p:spPr>
          <a:xfrm>
            <a:off x="10034837" y="2095334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BDC73-D2C6-4D65-8F84-5F7F6B597600}"/>
              </a:ext>
            </a:extLst>
          </p:cNvPr>
          <p:cNvSpPr/>
          <p:nvPr/>
        </p:nvSpPr>
        <p:spPr>
          <a:xfrm>
            <a:off x="6846487" y="1690688"/>
            <a:ext cx="4812955" cy="388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E4C4C-3939-425B-B169-1AEB53B9885A}"/>
              </a:ext>
            </a:extLst>
          </p:cNvPr>
          <p:cNvCxnSpPr>
            <a:cxnSpLocks/>
          </p:cNvCxnSpPr>
          <p:nvPr/>
        </p:nvCxnSpPr>
        <p:spPr>
          <a:xfrm>
            <a:off x="6606232" y="2363154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B21E2-576F-474B-9DF3-59241AF9DAEB}"/>
              </a:ext>
            </a:extLst>
          </p:cNvPr>
          <p:cNvSpPr/>
          <p:nvPr/>
        </p:nvSpPr>
        <p:spPr>
          <a:xfrm>
            <a:off x="7348245" y="5457476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0FDDE5D-620F-4C4B-8EDC-3FDB7894D127}"/>
              </a:ext>
            </a:extLst>
          </p:cNvPr>
          <p:cNvSpPr/>
          <p:nvPr/>
        </p:nvSpPr>
        <p:spPr>
          <a:xfrm>
            <a:off x="9921123" y="2316538"/>
            <a:ext cx="113714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55">
            <a:extLst>
              <a:ext uri="{FF2B5EF4-FFF2-40B4-BE49-F238E27FC236}">
                <a16:creationId xmlns:a16="http://schemas.microsoft.com/office/drawing/2014/main" id="{7E1FCB48-0D24-4428-B755-93D50502D7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Estimating the effect of vaccine</a:t>
            </a:r>
            <a:endParaRPr lang="en-US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3DB8010A-970A-482F-AD1E-22AFE9324556}"/>
              </a:ext>
            </a:extLst>
          </p:cNvPr>
          <p:cNvSpPr/>
          <p:nvPr/>
        </p:nvSpPr>
        <p:spPr>
          <a:xfrm>
            <a:off x="9739767" y="2023675"/>
            <a:ext cx="248081" cy="2696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 animBg="1"/>
      <p:bldP spid="15" grpId="0" animBg="1"/>
      <p:bldP spid="27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Simplest case: </a:t>
            </a:r>
            <a:r>
              <a:rPr lang="en-US" sz="1600" dirty="0">
                <a:solidFill>
                  <a:srgbClr val="FF0000"/>
                </a:solidFill>
              </a:rPr>
              <a:t>stationary</a:t>
            </a:r>
            <a:r>
              <a:rPr lang="en-US" sz="1600" dirty="0"/>
              <a:t> data ; no trends, no seasonality</a:t>
            </a:r>
          </a:p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9290" y="67991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Log(Pneumonia)=b0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480071-4FB6-417C-878C-F75C6AFD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306" y="1666257"/>
            <a:ext cx="8562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4556" y="780438"/>
            <a:ext cx="547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Log(Pneumonia)=b0 +b1*sin12 +b2*cos12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11DC29-A692-434A-9E1A-1BCE703A7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014" y="1565738"/>
            <a:ext cx="90773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4556" y="780438"/>
            <a:ext cx="547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Log(Pneumonia)=b0 +b1*sin12 +b2*cos12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37CBAD-57C7-4BE7-9EDF-96ADD177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20" y="1993409"/>
            <a:ext cx="7848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53" y="-33040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r>
              <a:rPr lang="en-US" b="1" dirty="0"/>
              <a:t> + linear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24" y="884039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310" y="1046637"/>
            <a:ext cx="6851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+b3*trend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11DE4B-CA36-4237-9987-8CEEDA1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572" y="1800225"/>
            <a:ext cx="9801225" cy="5057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F7D8-950B-4259-89F2-941ED1E8FC05}"/>
              </a:ext>
            </a:extLst>
          </p:cNvPr>
          <p:cNvSpPr txBox="1"/>
          <p:nvPr/>
        </p:nvSpPr>
        <p:spPr>
          <a:xfrm>
            <a:off x="7942811" y="4155930"/>
            <a:ext cx="3233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your evaluation period? </a:t>
            </a:r>
          </a:p>
          <a:p>
            <a:r>
              <a:rPr lang="en-US" dirty="0"/>
              <a:t>Last 2 years? Last 3 years?</a:t>
            </a:r>
          </a:p>
        </p:txBody>
      </p:sp>
    </p:spTree>
    <p:extLst>
      <p:ext uri="{BB962C8B-B14F-4D97-AF65-F5344CB8AC3E}">
        <p14:creationId xmlns:p14="http://schemas.microsoft.com/office/powerpoint/2010/main" val="89224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567"/>
            <a:ext cx="10515600" cy="176382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b="1" dirty="0"/>
              <a:t>Evaluating impact of vaccines from time series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6997" y="5452984"/>
            <a:ext cx="2382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Grijalva</a:t>
            </a:r>
            <a:r>
              <a:rPr lang="en-US" sz="1400" dirty="0"/>
              <a:t> et al, The Lancet 2006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113292" y="5576755"/>
            <a:ext cx="67235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5645" y="5392089"/>
            <a:ext cx="173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Counterfactual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5645" y="5940379"/>
            <a:ext cx="8942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Pneumonia declines 39% </a:t>
            </a:r>
            <a:r>
              <a:rPr lang="en-US" sz="2400" i="1" dirty="0"/>
              <a:t> compared to what would have been expected if not vaccine was introduced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80519"/>
          <a:stretch/>
        </p:blipFill>
        <p:spPr>
          <a:xfrm>
            <a:off x="189401" y="2536408"/>
            <a:ext cx="11680831" cy="27815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082480" y="4349992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6373" y="4650310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0B11-3CB1-480D-9BAA-3449EFFA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E295-4D79-4079-A914-229A7AB6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690688"/>
            <a:ext cx="1103895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development of this workshop was supported by a grant from the Bill and Melinda Gates Foundation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Much of the material in this workshop was jointly developed with:</a:t>
            </a:r>
          </a:p>
          <a:p>
            <a:pPr marL="1543050"/>
            <a:r>
              <a:rPr lang="en-US" dirty="0"/>
              <a:t>Dr. Kayoko </a:t>
            </a:r>
            <a:r>
              <a:rPr lang="en-US" dirty="0" err="1"/>
              <a:t>Shioda</a:t>
            </a:r>
            <a:r>
              <a:rPr lang="en-US" dirty="0"/>
              <a:t> (Yale/Emory)</a:t>
            </a:r>
          </a:p>
          <a:p>
            <a:pPr marL="1543050"/>
            <a:r>
              <a:rPr lang="en-US" dirty="0"/>
              <a:t>Dr. Cristiana Toscano (PAHO/</a:t>
            </a:r>
            <a:r>
              <a:rPr lang="en-US" dirty="0" err="1"/>
              <a:t>Universidade</a:t>
            </a:r>
            <a:r>
              <a:rPr lang="en-US" dirty="0"/>
              <a:t> Federal de </a:t>
            </a:r>
            <a:r>
              <a:rPr lang="en-US" dirty="0" err="1"/>
              <a:t>Goiás</a:t>
            </a:r>
            <a:r>
              <a:rPr lang="en-US" dirty="0"/>
              <a:t>) </a:t>
            </a:r>
          </a:p>
          <a:p>
            <a:pPr marL="1543050"/>
            <a:r>
              <a:rPr lang="en-US" dirty="0"/>
              <a:t>Dr. Lucia Oliveira (PAHO)</a:t>
            </a:r>
          </a:p>
        </p:txBody>
      </p:sp>
    </p:spTree>
    <p:extLst>
      <p:ext uri="{BB962C8B-B14F-4D97-AF65-F5344CB8AC3E}">
        <p14:creationId xmlns:p14="http://schemas.microsoft.com/office/powerpoint/2010/main" val="4772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43280"/>
            <a:ext cx="12128680" cy="1143000"/>
          </a:xfrm>
        </p:spPr>
        <p:txBody>
          <a:bodyPr/>
          <a:lstStyle/>
          <a:p>
            <a:r>
              <a:rPr lang="en-US" sz="4000" dirty="0"/>
              <a:t>Why should you be skeptical of these types of analyses?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5802" b="80723"/>
          <a:stretch/>
        </p:blipFill>
        <p:spPr>
          <a:xfrm>
            <a:off x="1003526" y="2361758"/>
            <a:ext cx="3505200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776" y="3808880"/>
            <a:ext cx="1798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Grijalva</a:t>
            </a:r>
            <a:r>
              <a:rPr lang="en-US" sz="1100" dirty="0"/>
              <a:t>, The Lancet 2007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65867" b="48020"/>
          <a:stretch/>
        </p:blipFill>
        <p:spPr>
          <a:xfrm>
            <a:off x="1018376" y="4135247"/>
            <a:ext cx="3136565" cy="236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667" y="629094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Afonso</a:t>
            </a:r>
            <a:r>
              <a:rPr lang="en-US" sz="1100" dirty="0"/>
              <a:t>, 2013 EID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9238" y="4521731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-40.3%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287" y="1975976"/>
            <a:ext cx="48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studies: Variability; up to 40% declines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528921" y="3009316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5104" y="1453005"/>
            <a:ext cx="1018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much can the changes in </a:t>
            </a:r>
            <a:r>
              <a:rPr lang="en-US" sz="2400" u="sng" dirty="0"/>
              <a:t>all-cause pneumonia</a:t>
            </a:r>
            <a:r>
              <a:rPr lang="en-US" sz="2400" dirty="0"/>
              <a:t> be attributed to PCV?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8355" y="4521730"/>
            <a:ext cx="1197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2-23 month olds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19240" y="4198815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(Brazil)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85976" y="2027336"/>
            <a:ext cx="22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RCTs: ~8% Efficacy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33802" y="6409718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O’Brien et al, </a:t>
            </a:r>
            <a:r>
              <a:rPr lang="en-US" sz="1200" i="1" dirty="0"/>
              <a:t>The Lancet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7521402" y="2333683"/>
            <a:ext cx="4006741" cy="3957261"/>
            <a:chOff x="7391400" y="2590800"/>
            <a:chExt cx="3200400" cy="3248281"/>
          </a:xfrm>
        </p:grpSpPr>
        <p:grpSp>
          <p:nvGrpSpPr>
            <p:cNvPr id="26" name="Group 25"/>
            <p:cNvGrpSpPr/>
            <p:nvPr/>
          </p:nvGrpSpPr>
          <p:grpSpPr>
            <a:xfrm>
              <a:off x="7391400" y="2590800"/>
              <a:ext cx="3200400" cy="3248281"/>
              <a:chOff x="215383" y="2839975"/>
              <a:chExt cx="2385115" cy="2520047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/>
              <a:srcRect t="87742" r="40570"/>
              <a:stretch/>
            </p:blipFill>
            <p:spPr>
              <a:xfrm>
                <a:off x="291584" y="4842967"/>
                <a:ext cx="2073359" cy="51705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/>
              <a:srcRect r="36956" b="56772"/>
              <a:stretch/>
            </p:blipFill>
            <p:spPr>
              <a:xfrm>
                <a:off x="215383" y="2839975"/>
                <a:ext cx="2385115" cy="1977355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7900737" y="4388236"/>
              <a:ext cx="1981200" cy="315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06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934" y="1691061"/>
            <a:ext cx="9138605" cy="4525963"/>
          </a:xfrm>
        </p:spPr>
        <p:txBody>
          <a:bodyPr>
            <a:normAutofit/>
          </a:bodyPr>
          <a:lstStyle/>
          <a:p>
            <a:pPr marL="457200" lvl="1" indent="0">
              <a:spcAft>
                <a:spcPts val="1200"/>
              </a:spcAft>
              <a:buNone/>
            </a:pPr>
            <a:r>
              <a:rPr lang="en-US" sz="2800" dirty="0"/>
              <a:t>Does slope significantly change at time q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Predicted value at time t: </a:t>
            </a:r>
            <a:r>
              <a:rPr lang="en-US" sz="2800" dirty="0" err="1"/>
              <a:t>Yt</a:t>
            </a:r>
            <a:r>
              <a:rPr lang="en-US" sz="2800" dirty="0"/>
              <a:t>=</a:t>
            </a:r>
            <a:r>
              <a:rPr lang="en-US" sz="2800" dirty="0" err="1"/>
              <a:t>exp</a:t>
            </a:r>
            <a:r>
              <a:rPr lang="en-US" sz="2800" dirty="0"/>
              <a:t>(b+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*t + c*z + </a:t>
            </a:r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*t*z)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Counterfactual at time t: </a:t>
            </a:r>
            <a:r>
              <a:rPr lang="en-US" sz="2800" dirty="0" err="1"/>
              <a:t>Yt</a:t>
            </a:r>
            <a:r>
              <a:rPr lang="en-US" sz="2800" dirty="0"/>
              <a:t>=</a:t>
            </a:r>
            <a:r>
              <a:rPr lang="en-US" sz="2800" dirty="0" err="1"/>
              <a:t>exp</a:t>
            </a:r>
            <a:r>
              <a:rPr lang="en-US" sz="2800" dirty="0"/>
              <a:t>(</a:t>
            </a:r>
            <a:r>
              <a:rPr lang="en-US" sz="2800" dirty="0" err="1"/>
              <a:t>b+</a:t>
            </a:r>
            <a:r>
              <a:rPr lang="en-US" sz="2800" dirty="0" err="1">
                <a:solidFill>
                  <a:srgbClr val="FF0000"/>
                </a:solidFill>
              </a:rPr>
              <a:t>a</a:t>
            </a:r>
            <a:r>
              <a:rPr lang="en-US" sz="2800" dirty="0"/>
              <a:t>*t)</a:t>
            </a:r>
          </a:p>
          <a:p>
            <a:pPr lvl="3"/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5622143"/>
            <a:ext cx="9164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Difference or ratio between observed and counterfactual lines gives the “Vaccine impact” (rate ratio or rate difference)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61" y="3512818"/>
            <a:ext cx="4106153" cy="21093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596CCA-755B-4195-963E-170480D3BAC0}"/>
              </a:ext>
            </a:extLst>
          </p:cNvPr>
          <p:cNvSpPr txBox="1">
            <a:spLocks/>
          </p:cNvSpPr>
          <p:nvPr/>
        </p:nvSpPr>
        <p:spPr>
          <a:xfrm>
            <a:off x="1153038" y="27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Testing for a change in trend: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Interrupted time series (ITS)</a:t>
            </a:r>
          </a:p>
        </p:txBody>
      </p:sp>
    </p:spTree>
    <p:extLst>
      <p:ext uri="{BB962C8B-B14F-4D97-AF65-F5344CB8AC3E}">
        <p14:creationId xmlns:p14="http://schemas.microsoft.com/office/powerpoint/2010/main" val="79151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26104" y="1524000"/>
            <a:ext cx="4827182" cy="4125433"/>
          </a:xfrm>
          <a:prstGeom prst="roundRect">
            <a:avLst>
              <a:gd name="adj" fmla="val 10402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Steps for evaluating change in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83" y="1524000"/>
            <a:ext cx="6173970" cy="424947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“baseline”, transition periods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whether there are any trends or patterns in the baseline period</a:t>
            </a:r>
          </a:p>
          <a:p>
            <a:pPr lvl="1"/>
            <a:r>
              <a:rPr lang="en-US" sz="2800" dirty="0"/>
              <a:t>Seasonality, </a:t>
            </a:r>
            <a:r>
              <a:rPr lang="en-US" sz="2800" dirty="0" err="1"/>
              <a:t>etc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a model to your baseline data using regression</a:t>
            </a:r>
          </a:p>
          <a:p>
            <a:pPr lvl="1"/>
            <a:r>
              <a:rPr lang="en-US" sz="2800" dirty="0"/>
              <a:t>Be wary of over-fitting (use AIC)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test and reference periods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0652" y="1846523"/>
            <a:ext cx="4497571" cy="357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THINK ABOUT WHAT COULD GO WRONG: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Identify controls!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Do sensitivity analyses!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i.e., leave out one season at a time; try different intervention times</a:t>
            </a:r>
          </a:p>
        </p:txBody>
      </p:sp>
    </p:spTree>
    <p:extLst>
      <p:ext uri="{BB962C8B-B14F-4D97-AF65-F5344CB8AC3E}">
        <p14:creationId xmlns:p14="http://schemas.microsoft.com/office/powerpoint/2010/main" val="217379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Sensitivity analyses </a:t>
            </a:r>
            <a:r>
              <a:rPr lang="en-US" b="1" dirty="0"/>
              <a:t>you should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71" y="1791647"/>
            <a:ext cx="11461897" cy="470276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u="sng" dirty="0"/>
              <a:t>Never</a:t>
            </a:r>
            <a:r>
              <a:rPr lang="en-US" dirty="0"/>
              <a:t> trust your main analyses without “pressure testing” it</a:t>
            </a:r>
          </a:p>
          <a:p>
            <a:pPr>
              <a:spcAft>
                <a:spcPts val="1200"/>
              </a:spcAft>
            </a:pPr>
            <a:r>
              <a:rPr lang="en-US" dirty="0"/>
              <a:t>Try different intervention dates—how does it influence your estimate?</a:t>
            </a:r>
          </a:p>
          <a:p>
            <a:pPr>
              <a:spcAft>
                <a:spcPts val="1200"/>
              </a:spcAft>
            </a:pPr>
            <a:r>
              <a:rPr lang="en-US" dirty="0"/>
              <a:t>Leaving out different seasons when fitting, see if it changes the answer</a:t>
            </a:r>
          </a:p>
          <a:p>
            <a:pPr>
              <a:spcAft>
                <a:spcPts val="1200"/>
              </a:spcAft>
            </a:pPr>
            <a:r>
              <a:rPr lang="en-US" dirty="0"/>
              <a:t>Perform simulations to see how likely it is that you would detect a decline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2"/>
              </a:rPr>
              <a:t>https://weinbergerlab.shinyapps.io/ITS_Poisson_Power/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03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48F2-4991-4622-B5CC-42413E97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you need for a trend analysis?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E8C33-0DE1-458C-933B-17FD85E42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58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46B24-DD18-4D00-A806-8145BCA3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to detect a vaccine-associated decline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7653E2-F14D-4097-B787-006CFC6E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on:</a:t>
            </a:r>
          </a:p>
          <a:p>
            <a:pPr lvl="1"/>
            <a:r>
              <a:rPr lang="en-US" dirty="0"/>
              <a:t>Size of the expected decline (</a:t>
            </a:r>
            <a:r>
              <a:rPr lang="en-US" dirty="0" err="1"/>
              <a:t>ie</a:t>
            </a:r>
            <a:r>
              <a:rPr lang="en-US" dirty="0"/>
              <a:t> a 40% decline is easier to see than a 10% decline)</a:t>
            </a:r>
          </a:p>
          <a:p>
            <a:pPr lvl="1"/>
            <a:r>
              <a:rPr lang="en-US" dirty="0"/>
              <a:t>Amount of unexplained variability in the data</a:t>
            </a:r>
          </a:p>
        </p:txBody>
      </p:sp>
    </p:spTree>
    <p:extLst>
      <p:ext uri="{BB962C8B-B14F-4D97-AF65-F5344CB8AC3E}">
        <p14:creationId xmlns:p14="http://schemas.microsoft.com/office/powerpoint/2010/main" val="1805990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F06E-013E-47B9-85A3-86A1E63F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2859A-67E1-49AD-878C-0E9C7E3B8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F8F92-9778-43FE-AE59-DC9A5761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8" y="1406013"/>
            <a:ext cx="11195665" cy="419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035FD-031E-41ED-9DFB-56505D7FDD3E}"/>
              </a:ext>
            </a:extLst>
          </p:cNvPr>
          <p:cNvSpPr txBox="1"/>
          <p:nvPr/>
        </p:nvSpPr>
        <p:spPr>
          <a:xfrm rot="16200000">
            <a:off x="-1102426" y="3157268"/>
            <a:ext cx="310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 hospitalizations (N)</a:t>
            </a:r>
          </a:p>
        </p:txBody>
      </p:sp>
    </p:spTree>
    <p:extLst>
      <p:ext uri="{BB962C8B-B14F-4D97-AF65-F5344CB8AC3E}">
        <p14:creationId xmlns:p14="http://schemas.microsoft.com/office/powerpoint/2010/main" val="3579384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000D-0D24-4857-ABEE-F1E14CD5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720052" cy="1325563"/>
          </a:xfrm>
        </p:spPr>
        <p:txBody>
          <a:bodyPr/>
          <a:lstStyle/>
          <a:p>
            <a:r>
              <a:rPr lang="en-US" dirty="0"/>
              <a:t>Simulated time series for a large and small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B81DA-D720-479E-AD4A-42A869750E30}"/>
              </a:ext>
            </a:extLst>
          </p:cNvPr>
          <p:cNvSpPr txBox="1"/>
          <p:nvPr/>
        </p:nvSpPr>
        <p:spPr>
          <a:xfrm>
            <a:off x="2920354" y="1517877"/>
            <a:ext cx="234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Simulated time series for a small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F2EDB-3CC9-4DA2-807A-BD1A212EBD89}"/>
              </a:ext>
            </a:extLst>
          </p:cNvPr>
          <p:cNvSpPr txBox="1"/>
          <p:nvPr/>
        </p:nvSpPr>
        <p:spPr>
          <a:xfrm>
            <a:off x="6096000" y="1517876"/>
            <a:ext cx="246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Simulated time series for a large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76189-877E-42FF-B694-F770D98C6159}"/>
              </a:ext>
            </a:extLst>
          </p:cNvPr>
          <p:cNvSpPr txBox="1"/>
          <p:nvPr/>
        </p:nvSpPr>
        <p:spPr>
          <a:xfrm rot="16200000">
            <a:off x="704662" y="3058592"/>
            <a:ext cx="234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D6DDA-D1FE-4C67-9E81-F5322BAE6CDA}"/>
              </a:ext>
            </a:extLst>
          </p:cNvPr>
          <p:cNvSpPr txBox="1"/>
          <p:nvPr/>
        </p:nvSpPr>
        <p:spPr>
          <a:xfrm rot="16200000">
            <a:off x="704663" y="4953528"/>
            <a:ext cx="234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BBAEC-EE94-4C1D-8AB3-4E24C897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09" y="2164207"/>
            <a:ext cx="6756390" cy="4168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E73D3E-BFF1-44E1-93AD-5F3929DAD164}"/>
              </a:ext>
            </a:extLst>
          </p:cNvPr>
          <p:cNvSpPr/>
          <p:nvPr/>
        </p:nvSpPr>
        <p:spPr>
          <a:xfrm>
            <a:off x="6261209" y="6437231"/>
            <a:ext cx="5930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dirty="0">
                <a:hlinkClick r:id="rId3"/>
              </a:rPr>
              <a:t>https://weinbergerlab.shinyapps.io/ITS_Poisson_Power/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7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F946-8EE6-4DC3-9A7A-0F7F4845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60" y="146823"/>
            <a:ext cx="10515600" cy="1325563"/>
          </a:xfrm>
        </p:spPr>
        <p:txBody>
          <a:bodyPr/>
          <a:lstStyle/>
          <a:p>
            <a:r>
              <a:rPr lang="en-US" dirty="0"/>
              <a:t>Power to detect a vaccine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DA271-7CD8-49AD-B5D6-DAC352566236}"/>
              </a:ext>
            </a:extLst>
          </p:cNvPr>
          <p:cNvSpPr txBox="1"/>
          <p:nvPr/>
        </p:nvSpPr>
        <p:spPr>
          <a:xfrm>
            <a:off x="4337300" y="4611410"/>
            <a:ext cx="60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cases/month pre-PCV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4AC71-453F-42BC-B555-5837BEB1FD99}"/>
              </a:ext>
            </a:extLst>
          </p:cNvPr>
          <p:cNvSpPr txBox="1"/>
          <p:nvPr/>
        </p:nvSpPr>
        <p:spPr>
          <a:xfrm rot="16200000">
            <a:off x="38501" y="3332113"/>
            <a:ext cx="77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A6BCB-5624-4D52-A309-7526EEE72559}"/>
              </a:ext>
            </a:extLst>
          </p:cNvPr>
          <p:cNvSpPr txBox="1"/>
          <p:nvPr/>
        </p:nvSpPr>
        <p:spPr>
          <a:xfrm>
            <a:off x="5409398" y="2052816"/>
            <a:ext cx="288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vaccine effect (IRR)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4B516-F76D-457C-94A9-A172F7AA7BEA}"/>
              </a:ext>
            </a:extLst>
          </p:cNvPr>
          <p:cNvSpPr txBox="1"/>
          <p:nvPr/>
        </p:nvSpPr>
        <p:spPr>
          <a:xfrm>
            <a:off x="693019" y="5399773"/>
            <a:ext cx="2916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With a strong vaccine effect, even small states have excellent power to correctly detect the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E7146-405C-44B7-B1F7-8CF916225ADC}"/>
              </a:ext>
            </a:extLst>
          </p:cNvPr>
          <p:cNvSpPr txBox="1"/>
          <p:nvPr/>
        </p:nvSpPr>
        <p:spPr>
          <a:xfrm>
            <a:off x="612280" y="1203786"/>
            <a:ext cx="835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dot on the plots below represents 1 of the 27 states</a:t>
            </a:r>
          </a:p>
          <a:p>
            <a:r>
              <a:rPr lang="en-US" dirty="0"/>
              <a:t>Each plot represents a different expected vaccine effect</a:t>
            </a:r>
          </a:p>
          <a:p>
            <a:r>
              <a:rPr lang="en-US" dirty="0"/>
              <a:t>Power: Percent of the simulations for which 95% CI for the rate ratio does not include 1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CE7F5-C1A4-4439-BFD8-F8AA24491625}"/>
              </a:ext>
            </a:extLst>
          </p:cNvPr>
          <p:cNvSpPr txBox="1"/>
          <p:nvPr/>
        </p:nvSpPr>
        <p:spPr>
          <a:xfrm>
            <a:off x="9275545" y="5099785"/>
            <a:ext cx="291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a smaller vaccine effect, only large states have adequate power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96130-CA21-4497-95CD-F5BA2DE4BD88}"/>
              </a:ext>
            </a:extLst>
          </p:cNvPr>
          <p:cNvSpPr txBox="1"/>
          <p:nvPr/>
        </p:nvSpPr>
        <p:spPr>
          <a:xfrm>
            <a:off x="6311356" y="5342870"/>
            <a:ext cx="253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All-cause pneumonia studies somewhere around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ED41E-E914-43D5-B4C9-D59B6C3DAFE8}"/>
              </a:ext>
            </a:extLst>
          </p:cNvPr>
          <p:cNvCxnSpPr/>
          <p:nvPr/>
        </p:nvCxnSpPr>
        <p:spPr>
          <a:xfrm flipV="1">
            <a:off x="8293585" y="4716379"/>
            <a:ext cx="426903" cy="49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4C814-DA23-44B6-9019-5A76E7F055B8}"/>
              </a:ext>
            </a:extLst>
          </p:cNvPr>
          <p:cNvCxnSpPr>
            <a:cxnSpLocks/>
          </p:cNvCxnSpPr>
          <p:nvPr/>
        </p:nvCxnSpPr>
        <p:spPr>
          <a:xfrm flipV="1">
            <a:off x="8445985" y="4610154"/>
            <a:ext cx="1391034" cy="749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863F437-B3E3-47B7-A61C-253BC5AA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9" y="2413398"/>
            <a:ext cx="11033810" cy="22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78F9-DEAF-4363-8D0F-DC73EC42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8E89-74FD-4A64-A8CC-BB77E9AF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Interrupted time series use linear trends to adjust for factors unrelated to vaccinations and to measure changes in the frequency of disease that occurs after vaccine introduction</a:t>
            </a:r>
          </a:p>
          <a:p>
            <a:r>
              <a:rPr lang="en-US" dirty="0"/>
              <a:t>The accuracy of these estimates and ability to measure it depends on the expected size of the decline and the amount of unexplained variation (noise) in the data</a:t>
            </a:r>
          </a:p>
          <a:p>
            <a:r>
              <a:rPr lang="en-US" dirty="0"/>
              <a:t>Typically have more noise in datasets from smaller populations</a:t>
            </a:r>
          </a:p>
        </p:txBody>
      </p:sp>
    </p:spTree>
    <p:extLst>
      <p:ext uri="{BB962C8B-B14F-4D97-AF65-F5344CB8AC3E}">
        <p14:creationId xmlns:p14="http://schemas.microsoft.com/office/powerpoint/2010/main" val="208160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01A9-15D4-46D6-AAA1-ABABB31E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workshop meant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9276-EC9A-40C7-911E-EBFAC336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analysts, practitioners, and students who are performing evaluations of the impact of vaccines and other public health interventions</a:t>
            </a:r>
          </a:p>
          <a:p>
            <a:endParaRPr lang="en-US" dirty="0"/>
          </a:p>
          <a:p>
            <a:r>
              <a:rPr lang="en-US" dirty="0"/>
              <a:t>Prerequisites: Knowledge of basic statistics (e.g., regression), familiarity with R is helpful but </a:t>
            </a:r>
            <a:r>
              <a:rPr lang="en-US" u="sng" dirty="0"/>
              <a:t>not</a:t>
            </a:r>
            <a:r>
              <a:rPr lang="en-US" dirty="0"/>
              <a:t> required.</a:t>
            </a:r>
          </a:p>
        </p:txBody>
      </p:sp>
    </p:spTree>
    <p:extLst>
      <p:ext uri="{BB962C8B-B14F-4D97-AF65-F5344CB8AC3E}">
        <p14:creationId xmlns:p14="http://schemas.microsoft.com/office/powerpoint/2010/main" val="604350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Unrelated changes that coincide with vaccine introduction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84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10871200" cy="1520049"/>
          </a:xfrm>
        </p:spPr>
        <p:txBody>
          <a:bodyPr/>
          <a:lstStyle/>
          <a:p>
            <a:r>
              <a:rPr lang="en-US" dirty="0"/>
              <a:t>Simple pre/post vaccine comparisons to evaluate importance of different potential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9476961" cy="27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6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7EBF-E9EE-4841-9FFB-345FF7E9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Denominators/offsets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B7C8-BB89-4445-AA64-3E05C05B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76400"/>
            <a:ext cx="10871200" cy="4144963"/>
          </a:xfrm>
        </p:spPr>
        <p:txBody>
          <a:bodyPr/>
          <a:lstStyle/>
          <a:p>
            <a:r>
              <a:rPr lang="en-US" dirty="0"/>
              <a:t>Commonly defined as number of cases per capita (</a:t>
            </a:r>
            <a:r>
              <a:rPr lang="en-US" i="1" dirty="0"/>
              <a:t>incidence)</a:t>
            </a:r>
          </a:p>
          <a:p>
            <a:pPr marL="0" indent="0">
              <a:buNone/>
            </a:pPr>
            <a:r>
              <a:rPr lang="en-US" i="1" dirty="0"/>
              <a:t>		</a:t>
            </a:r>
            <a:r>
              <a:rPr lang="en-US" i="1" dirty="0" err="1"/>
              <a:t>N_cases</a:t>
            </a:r>
            <a:r>
              <a:rPr lang="en-US" i="1" dirty="0"/>
              <a:t>/</a:t>
            </a:r>
            <a:r>
              <a:rPr lang="en-US" i="1" dirty="0" err="1"/>
              <a:t>N_people</a:t>
            </a:r>
            <a:r>
              <a:rPr lang="en-US" i="1" dirty="0"/>
              <a:t>*100,000 </a:t>
            </a:r>
          </a:p>
          <a:p>
            <a:r>
              <a:rPr lang="en-US" dirty="0"/>
              <a:t>But often database doesn’t cover all of the population</a:t>
            </a:r>
          </a:p>
          <a:p>
            <a:pPr lvl="1"/>
            <a:r>
              <a:rPr lang="en-US" dirty="0"/>
              <a:t>Coverage might change over time</a:t>
            </a:r>
          </a:p>
          <a:p>
            <a:r>
              <a:rPr lang="en-US" dirty="0"/>
              <a:t>Might want to use:</a:t>
            </a:r>
          </a:p>
          <a:p>
            <a:pPr lvl="1"/>
            <a:r>
              <a:rPr lang="en-US" dirty="0"/>
              <a:t>Number of people using healthcare system</a:t>
            </a:r>
          </a:p>
          <a:p>
            <a:pPr lvl="1"/>
            <a:r>
              <a:rPr lang="en-US" dirty="0"/>
              <a:t>Number of people who are hospitalized</a:t>
            </a:r>
          </a:p>
          <a:p>
            <a:pPr lvl="1"/>
            <a:r>
              <a:rPr lang="en-US" dirty="0"/>
              <a:t>Number of people receiving some test (e.g., </a:t>
            </a:r>
            <a:r>
              <a:rPr lang="en-US" dirty="0" err="1"/>
              <a:t>Xrays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0139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denominator on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~70% of Brazilian population uses public healthcare (SUS)</a:t>
            </a:r>
          </a:p>
          <a:p>
            <a:pPr lvl="1"/>
            <a:r>
              <a:rPr lang="en-US" dirty="0"/>
              <a:t>Varies by region and declines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3498513"/>
            <a:ext cx="11478884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1"/>
            <a:ext cx="10972800" cy="1143000"/>
          </a:xfrm>
        </p:spPr>
        <p:txBody>
          <a:bodyPr/>
          <a:lstStyle/>
          <a:p>
            <a:r>
              <a:rPr lang="en-US" dirty="0"/>
              <a:t>Denominators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752600"/>
            <a:ext cx="66294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a denominator that reflects changes in potential confounders</a:t>
            </a:r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600200" y="2895600"/>
          <a:ext cx="7391400" cy="2444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4694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24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all-cause pneumonia 2011-12 vs 2008-09 when using different denominators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204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Total population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Population using public system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All-cause hospitalization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Brazil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.89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.92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411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1143000"/>
          </a:xfrm>
        </p:spPr>
        <p:txBody>
          <a:bodyPr/>
          <a:lstStyle/>
          <a:p>
            <a:r>
              <a:rPr lang="en-US" dirty="0"/>
              <a:t>Availability of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10134600" cy="51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8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Many factors aside from vaccination can influence disease rates</a:t>
            </a:r>
          </a:p>
        </p:txBody>
      </p:sp>
      <p:pic>
        <p:nvPicPr>
          <p:cNvPr id="4" name="Imagem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65209"/>
            <a:ext cx="5114860" cy="2991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5400000">
            <a:off x="4086933" y="4263897"/>
            <a:ext cx="22685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Potentially-avoidable hospitalizations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466" y="262603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access to primary care</a:t>
            </a:r>
          </a:p>
        </p:txBody>
      </p:sp>
      <p:pic>
        <p:nvPicPr>
          <p:cNvPr id="7" name="Image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124200"/>
            <a:ext cx="4719670" cy="266700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58000" y="2759006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use of public healthcare</a:t>
            </a:r>
          </a:p>
        </p:txBody>
      </p:sp>
    </p:spTree>
    <p:extLst>
      <p:ext uri="{BB962C8B-B14F-4D97-AF65-F5344CB8AC3E}">
        <p14:creationId xmlns:p14="http://schemas.microsoft.com/office/powerpoint/2010/main" val="38035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in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3048000"/>
            <a:ext cx="11904547" cy="251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9E934-6414-471B-952D-136B57588D22}"/>
              </a:ext>
            </a:extLst>
          </p:cNvPr>
          <p:cNvSpPr/>
          <p:nvPr/>
        </p:nvSpPr>
        <p:spPr>
          <a:xfrm>
            <a:off x="7086601" y="5029200"/>
            <a:ext cx="3962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366A7-ADDB-4B00-9D52-BF34838D6B99}"/>
              </a:ext>
            </a:extLst>
          </p:cNvPr>
          <p:cNvSpPr txBox="1"/>
          <p:nvPr/>
        </p:nvSpPr>
        <p:spPr>
          <a:xfrm>
            <a:off x="7926488" y="5562600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consistent (credible?) estimates</a:t>
            </a:r>
          </a:p>
        </p:txBody>
      </p:sp>
    </p:spTree>
    <p:extLst>
      <p:ext uri="{BB962C8B-B14F-4D97-AF65-F5344CB8AC3E}">
        <p14:creationId xmlns:p14="http://schemas.microsoft.com/office/powerpoint/2010/main" val="1792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improvements in primary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4063"/>
          <a:stretch/>
        </p:blipFill>
        <p:spPr>
          <a:xfrm>
            <a:off x="2285165" y="2597316"/>
            <a:ext cx="7621670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8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567"/>
            <a:ext cx="12192000" cy="1143000"/>
          </a:xfrm>
        </p:spPr>
        <p:txBody>
          <a:bodyPr/>
          <a:lstStyle/>
          <a:p>
            <a:r>
              <a:rPr lang="en-US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437"/>
            <a:ext cx="9279272" cy="47685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367089" y="125179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ICD coding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4672" y="2514600"/>
            <a:ext cx="190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Pneumonia, unspecified</a:t>
            </a:r>
          </a:p>
        </p:txBody>
      </p:sp>
      <p:sp>
        <p:nvSpPr>
          <p:cNvPr id="5" name="Right Brace 4"/>
          <p:cNvSpPr/>
          <p:nvPr/>
        </p:nvSpPr>
        <p:spPr>
          <a:xfrm>
            <a:off x="10287000" y="1647344"/>
            <a:ext cx="260824" cy="246745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A38E-9D2B-4658-BC06-B7A09C9A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9ACBD-1395-49B1-AE82-F3C5033A4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 Introduction to R</a:t>
            </a:r>
          </a:p>
          <a:p>
            <a:r>
              <a:rPr lang="en-US" dirty="0"/>
              <a:t>Background on the use of administrative data and potential pitfalls</a:t>
            </a:r>
          </a:p>
          <a:p>
            <a:r>
              <a:rPr lang="en-US" dirty="0"/>
              <a:t>Interrupted time series analysis</a:t>
            </a:r>
          </a:p>
          <a:p>
            <a:r>
              <a:rPr lang="en-US" dirty="0"/>
              <a:t>Use of controls and synthetic controls</a:t>
            </a:r>
          </a:p>
          <a:p>
            <a:r>
              <a:rPr lang="en-US" dirty="0"/>
              <a:t>Presenting your findings and managing uncertainty</a:t>
            </a:r>
          </a:p>
        </p:txBody>
      </p:sp>
    </p:spTree>
    <p:extLst>
      <p:ext uri="{BB962C8B-B14F-4D97-AF65-F5344CB8AC3E}">
        <p14:creationId xmlns:p14="http://schemas.microsoft.com/office/powerpoint/2010/main" val="2793902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4F50-C4F6-4B7F-A974-409FE611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11" y="29099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a lot of factors aside from vaccination that influence disease or death rates. What do we do about it?</a:t>
            </a:r>
          </a:p>
        </p:txBody>
      </p:sp>
    </p:spTree>
    <p:extLst>
      <p:ext uri="{BB962C8B-B14F-4D97-AF65-F5344CB8AC3E}">
        <p14:creationId xmlns:p14="http://schemas.microsoft.com/office/powerpoint/2010/main" val="3068397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6045-D381-4FE1-AFBC-F6B63235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85" y="22456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2: Adjusting for unexplained changes in incidence using control diseases</a:t>
            </a:r>
          </a:p>
        </p:txBody>
      </p:sp>
    </p:spTree>
    <p:extLst>
      <p:ext uri="{BB962C8B-B14F-4D97-AF65-F5344CB8AC3E}">
        <p14:creationId xmlns:p14="http://schemas.microsoft.com/office/powerpoint/2010/main" val="1155365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6" y="462244"/>
            <a:ext cx="12192000" cy="1143000"/>
          </a:xfrm>
        </p:spPr>
        <p:txBody>
          <a:bodyPr/>
          <a:lstStyle/>
          <a:p>
            <a:r>
              <a:rPr lang="en-US" sz="4000" dirty="0"/>
              <a:t>Use control diseases to detect/adjust for unrelated trends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1972" y="1730042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3172" y="1653843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173" y="3591499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06488" y="365079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65187" y="2321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54" y="1403079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</a:t>
            </a:r>
          </a:p>
        </p:txBody>
      </p:sp>
      <p:sp>
        <p:nvSpPr>
          <p:cNvPr id="10" name="Freeform 9"/>
          <p:cNvSpPr/>
          <p:nvPr/>
        </p:nvSpPr>
        <p:spPr>
          <a:xfrm>
            <a:off x="784772" y="2038403"/>
            <a:ext cx="4221500" cy="1053529"/>
          </a:xfrm>
          <a:custGeom>
            <a:avLst/>
            <a:gdLst>
              <a:gd name="connsiteX0" fmla="*/ 0 w 4221500"/>
              <a:gd name="connsiteY0" fmla="*/ 544354 h 1053529"/>
              <a:gd name="connsiteX1" fmla="*/ 210457 w 4221500"/>
              <a:gd name="connsiteY1" fmla="*/ 116183 h 1053529"/>
              <a:gd name="connsiteX2" fmla="*/ 551543 w 4221500"/>
              <a:gd name="connsiteY2" fmla="*/ 573383 h 1053529"/>
              <a:gd name="connsiteX3" fmla="*/ 812800 w 4221500"/>
              <a:gd name="connsiteY3" fmla="*/ 69 h 1053529"/>
              <a:gd name="connsiteX4" fmla="*/ 1016000 w 4221500"/>
              <a:gd name="connsiteY4" fmla="*/ 616926 h 1053529"/>
              <a:gd name="connsiteX5" fmla="*/ 1066800 w 4221500"/>
              <a:gd name="connsiteY5" fmla="*/ 747554 h 1053529"/>
              <a:gd name="connsiteX6" fmla="*/ 1175657 w 4221500"/>
              <a:gd name="connsiteY6" fmla="*/ 210526 h 1053529"/>
              <a:gd name="connsiteX7" fmla="*/ 1393371 w 4221500"/>
              <a:gd name="connsiteY7" fmla="*/ 79897 h 1053529"/>
              <a:gd name="connsiteX8" fmla="*/ 1509486 w 4221500"/>
              <a:gd name="connsiteY8" fmla="*/ 558869 h 1053529"/>
              <a:gd name="connsiteX9" fmla="*/ 1748971 w 4221500"/>
              <a:gd name="connsiteY9" fmla="*/ 384697 h 1053529"/>
              <a:gd name="connsiteX10" fmla="*/ 1886857 w 4221500"/>
              <a:gd name="connsiteY10" fmla="*/ 94411 h 1053529"/>
              <a:gd name="connsiteX11" fmla="*/ 2061029 w 4221500"/>
              <a:gd name="connsiteY11" fmla="*/ 711269 h 1053529"/>
              <a:gd name="connsiteX12" fmla="*/ 2082800 w 4221500"/>
              <a:gd name="connsiteY12" fmla="*/ 878183 h 1053529"/>
              <a:gd name="connsiteX13" fmla="*/ 2213429 w 4221500"/>
              <a:gd name="connsiteY13" fmla="*/ 471783 h 1053529"/>
              <a:gd name="connsiteX14" fmla="*/ 2561771 w 4221500"/>
              <a:gd name="connsiteY14" fmla="*/ 805611 h 1053529"/>
              <a:gd name="connsiteX15" fmla="*/ 2590800 w 4221500"/>
              <a:gd name="connsiteY15" fmla="*/ 834640 h 1053529"/>
              <a:gd name="connsiteX16" fmla="*/ 2583543 w 4221500"/>
              <a:gd name="connsiteY16" fmla="*/ 312126 h 1053529"/>
              <a:gd name="connsiteX17" fmla="*/ 2953657 w 4221500"/>
              <a:gd name="connsiteY17" fmla="*/ 856411 h 1053529"/>
              <a:gd name="connsiteX18" fmla="*/ 3171371 w 4221500"/>
              <a:gd name="connsiteY18" fmla="*/ 994297 h 1053529"/>
              <a:gd name="connsiteX19" fmla="*/ 3505200 w 4221500"/>
              <a:gd name="connsiteY19" fmla="*/ 326640 h 1053529"/>
              <a:gd name="connsiteX20" fmla="*/ 3766457 w 4221500"/>
              <a:gd name="connsiteY20" fmla="*/ 928983 h 1053529"/>
              <a:gd name="connsiteX21" fmla="*/ 3918857 w 4221500"/>
              <a:gd name="connsiteY21" fmla="*/ 1023326 h 1053529"/>
              <a:gd name="connsiteX22" fmla="*/ 4187371 w 4221500"/>
              <a:gd name="connsiteY22" fmla="*/ 1052354 h 1053529"/>
              <a:gd name="connsiteX23" fmla="*/ 4209143 w 4221500"/>
              <a:gd name="connsiteY23" fmla="*/ 1045097 h 10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21500" h="1053529">
                <a:moveTo>
                  <a:pt x="0" y="544354"/>
                </a:moveTo>
                <a:cubicBezTo>
                  <a:pt x="59266" y="327849"/>
                  <a:pt x="118533" y="111345"/>
                  <a:pt x="210457" y="116183"/>
                </a:cubicBezTo>
                <a:cubicBezTo>
                  <a:pt x="302381" y="121021"/>
                  <a:pt x="451153" y="592735"/>
                  <a:pt x="551543" y="573383"/>
                </a:cubicBezTo>
                <a:cubicBezTo>
                  <a:pt x="651933" y="554031"/>
                  <a:pt x="735391" y="-7188"/>
                  <a:pt x="812800" y="69"/>
                </a:cubicBezTo>
                <a:cubicBezTo>
                  <a:pt x="890209" y="7326"/>
                  <a:pt x="973667" y="492345"/>
                  <a:pt x="1016000" y="616926"/>
                </a:cubicBezTo>
                <a:cubicBezTo>
                  <a:pt x="1058333" y="741507"/>
                  <a:pt x="1040191" y="815287"/>
                  <a:pt x="1066800" y="747554"/>
                </a:cubicBezTo>
                <a:cubicBezTo>
                  <a:pt x="1093409" y="679821"/>
                  <a:pt x="1121229" y="321802"/>
                  <a:pt x="1175657" y="210526"/>
                </a:cubicBezTo>
                <a:cubicBezTo>
                  <a:pt x="1230085" y="99250"/>
                  <a:pt x="1337733" y="21840"/>
                  <a:pt x="1393371" y="79897"/>
                </a:cubicBezTo>
                <a:cubicBezTo>
                  <a:pt x="1449009" y="137954"/>
                  <a:pt x="1450219" y="508069"/>
                  <a:pt x="1509486" y="558869"/>
                </a:cubicBezTo>
                <a:cubicBezTo>
                  <a:pt x="1568753" y="609669"/>
                  <a:pt x="1686076" y="462107"/>
                  <a:pt x="1748971" y="384697"/>
                </a:cubicBezTo>
                <a:cubicBezTo>
                  <a:pt x="1811866" y="307287"/>
                  <a:pt x="1834847" y="39982"/>
                  <a:pt x="1886857" y="94411"/>
                </a:cubicBezTo>
                <a:cubicBezTo>
                  <a:pt x="1938867" y="148840"/>
                  <a:pt x="2028372" y="580641"/>
                  <a:pt x="2061029" y="711269"/>
                </a:cubicBezTo>
                <a:cubicBezTo>
                  <a:pt x="2093686" y="841897"/>
                  <a:pt x="2057400" y="918097"/>
                  <a:pt x="2082800" y="878183"/>
                </a:cubicBezTo>
                <a:cubicBezTo>
                  <a:pt x="2108200" y="838269"/>
                  <a:pt x="2133601" y="483878"/>
                  <a:pt x="2213429" y="471783"/>
                </a:cubicBezTo>
                <a:cubicBezTo>
                  <a:pt x="2293257" y="459688"/>
                  <a:pt x="2498876" y="745135"/>
                  <a:pt x="2561771" y="805611"/>
                </a:cubicBezTo>
                <a:cubicBezTo>
                  <a:pt x="2624666" y="866087"/>
                  <a:pt x="2587171" y="916887"/>
                  <a:pt x="2590800" y="834640"/>
                </a:cubicBezTo>
                <a:cubicBezTo>
                  <a:pt x="2594429" y="752393"/>
                  <a:pt x="2523067" y="308498"/>
                  <a:pt x="2583543" y="312126"/>
                </a:cubicBezTo>
                <a:cubicBezTo>
                  <a:pt x="2644019" y="315754"/>
                  <a:pt x="2855686" y="742716"/>
                  <a:pt x="2953657" y="856411"/>
                </a:cubicBezTo>
                <a:cubicBezTo>
                  <a:pt x="3051628" y="970106"/>
                  <a:pt x="3079447" y="1082592"/>
                  <a:pt x="3171371" y="994297"/>
                </a:cubicBezTo>
                <a:cubicBezTo>
                  <a:pt x="3263295" y="906002"/>
                  <a:pt x="3406019" y="337526"/>
                  <a:pt x="3505200" y="326640"/>
                </a:cubicBezTo>
                <a:cubicBezTo>
                  <a:pt x="3604381" y="315754"/>
                  <a:pt x="3697514" y="812869"/>
                  <a:pt x="3766457" y="928983"/>
                </a:cubicBezTo>
                <a:cubicBezTo>
                  <a:pt x="3835400" y="1045097"/>
                  <a:pt x="3848705" y="1002764"/>
                  <a:pt x="3918857" y="1023326"/>
                </a:cubicBezTo>
                <a:cubicBezTo>
                  <a:pt x="3989009" y="1043888"/>
                  <a:pt x="4138990" y="1048726"/>
                  <a:pt x="4187371" y="1052354"/>
                </a:cubicBezTo>
                <a:cubicBezTo>
                  <a:pt x="4235752" y="1055983"/>
                  <a:pt x="4222447" y="1050540"/>
                  <a:pt x="4209143" y="104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9465" y="2350765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6096" y="2224755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35498" y="2437309"/>
            <a:ext cx="2238896" cy="526685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5149501" y="2350765"/>
            <a:ext cx="144538" cy="6847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13924" y="23617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71850" y="2356452"/>
            <a:ext cx="2669805" cy="13055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637" y="3293639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486" y="3294064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68478" y="4516817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8479" y="6454473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1794" y="65137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-529948" y="504640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e.g.UTI</a:t>
            </a:r>
            <a:r>
              <a:rPr lang="en-US" dirty="0"/>
              <a:t>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4772" y="5087729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81402" y="5087729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20883" y="5058714"/>
            <a:ext cx="2635473" cy="344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0825" y="482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Y% decline</a:t>
            </a:r>
          </a:p>
        </p:txBody>
      </p:sp>
      <p:cxnSp>
        <p:nvCxnSpPr>
          <p:cNvPr id="50" name="Straight Connector 49"/>
          <p:cNvCxnSpPr>
            <a:endCxn id="55" idx="22"/>
          </p:cNvCxnSpPr>
          <p:nvPr/>
        </p:nvCxnSpPr>
        <p:spPr>
          <a:xfrm flipV="1">
            <a:off x="2503345" y="5014478"/>
            <a:ext cx="2571275" cy="52542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4943" y="6156613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82792" y="6157038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55" name="Freeform 54"/>
          <p:cNvSpPr/>
          <p:nvPr/>
        </p:nvSpPr>
        <p:spPr>
          <a:xfrm>
            <a:off x="786327" y="4783099"/>
            <a:ext cx="4297395" cy="473215"/>
          </a:xfrm>
          <a:custGeom>
            <a:avLst/>
            <a:gdLst>
              <a:gd name="connsiteX0" fmla="*/ 31603 w 4297395"/>
              <a:gd name="connsiteY0" fmla="*/ 325973 h 473215"/>
              <a:gd name="connsiteX1" fmla="*/ 10582 w 4297395"/>
              <a:gd name="connsiteY1" fmla="*/ 94745 h 473215"/>
              <a:gd name="connsiteX2" fmla="*/ 178748 w 4297395"/>
              <a:gd name="connsiteY2" fmla="*/ 462607 h 473215"/>
              <a:gd name="connsiteX3" fmla="*/ 315382 w 4297395"/>
              <a:gd name="connsiteY3" fmla="*/ 136786 h 473215"/>
              <a:gd name="connsiteX4" fmla="*/ 473037 w 4297395"/>
              <a:gd name="connsiteY4" fmla="*/ 431076 h 473215"/>
              <a:gd name="connsiteX5" fmla="*/ 819879 w 4297395"/>
              <a:gd name="connsiteY5" fmla="*/ 152 h 473215"/>
              <a:gd name="connsiteX6" fmla="*/ 1061617 w 4297395"/>
              <a:gd name="connsiteY6" fmla="*/ 378524 h 473215"/>
              <a:gd name="connsiteX7" fmla="*/ 1355906 w 4297395"/>
              <a:gd name="connsiteY7" fmla="*/ 94745 h 473215"/>
              <a:gd name="connsiteX8" fmla="*/ 1492541 w 4297395"/>
              <a:gd name="connsiteY8" fmla="*/ 473117 h 473215"/>
              <a:gd name="connsiteX9" fmla="*/ 1870913 w 4297395"/>
              <a:gd name="connsiteY9" fmla="*/ 52704 h 473215"/>
              <a:gd name="connsiteX10" fmla="*/ 2028568 w 4297395"/>
              <a:gd name="connsiteY10" fmla="*/ 368014 h 473215"/>
              <a:gd name="connsiteX11" fmla="*/ 2196734 w 4297395"/>
              <a:gd name="connsiteY11" fmla="*/ 10662 h 473215"/>
              <a:gd name="connsiteX12" fmla="*/ 2501534 w 4297395"/>
              <a:gd name="connsiteY12" fmla="*/ 431076 h 473215"/>
              <a:gd name="connsiteX13" fmla="*/ 2921948 w 4297395"/>
              <a:gd name="connsiteY13" fmla="*/ 157807 h 473215"/>
              <a:gd name="connsiteX14" fmla="*/ 3069093 w 4297395"/>
              <a:gd name="connsiteY14" fmla="*/ 420566 h 473215"/>
              <a:gd name="connsiteX15" fmla="*/ 3279299 w 4297395"/>
              <a:gd name="connsiteY15" fmla="*/ 73724 h 473215"/>
              <a:gd name="connsiteX16" fmla="*/ 3552568 w 4297395"/>
              <a:gd name="connsiteY16" fmla="*/ 410055 h 473215"/>
              <a:gd name="connsiteX17" fmla="*/ 3930941 w 4297395"/>
              <a:gd name="connsiteY17" fmla="*/ 84235 h 473215"/>
              <a:gd name="connsiteX18" fmla="*/ 4004513 w 4297395"/>
              <a:gd name="connsiteY18" fmla="*/ 336483 h 473215"/>
              <a:gd name="connsiteX19" fmla="*/ 4141148 w 4297395"/>
              <a:gd name="connsiteY19" fmla="*/ 73724 h 473215"/>
              <a:gd name="connsiteX20" fmla="*/ 4193699 w 4297395"/>
              <a:gd name="connsiteY20" fmla="*/ 357504 h 473215"/>
              <a:gd name="connsiteX21" fmla="*/ 4288293 w 4297395"/>
              <a:gd name="connsiteY21" fmla="*/ 115766 h 473215"/>
              <a:gd name="connsiteX22" fmla="*/ 4288293 w 4297395"/>
              <a:gd name="connsiteY22" fmla="*/ 231379 h 4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7395" h="473215">
                <a:moveTo>
                  <a:pt x="31603" y="325973"/>
                </a:moveTo>
                <a:cubicBezTo>
                  <a:pt x="8830" y="198973"/>
                  <a:pt x="-13942" y="71973"/>
                  <a:pt x="10582" y="94745"/>
                </a:cubicBezTo>
                <a:cubicBezTo>
                  <a:pt x="35106" y="117517"/>
                  <a:pt x="127948" y="455600"/>
                  <a:pt x="178748" y="462607"/>
                </a:cubicBezTo>
                <a:cubicBezTo>
                  <a:pt x="229548" y="469614"/>
                  <a:pt x="266334" y="142041"/>
                  <a:pt x="315382" y="136786"/>
                </a:cubicBezTo>
                <a:cubicBezTo>
                  <a:pt x="364430" y="131531"/>
                  <a:pt x="388954" y="453848"/>
                  <a:pt x="473037" y="431076"/>
                </a:cubicBezTo>
                <a:cubicBezTo>
                  <a:pt x="557120" y="408304"/>
                  <a:pt x="721782" y="8911"/>
                  <a:pt x="819879" y="152"/>
                </a:cubicBezTo>
                <a:cubicBezTo>
                  <a:pt x="917976" y="-8607"/>
                  <a:pt x="972279" y="362759"/>
                  <a:pt x="1061617" y="378524"/>
                </a:cubicBezTo>
                <a:cubicBezTo>
                  <a:pt x="1150955" y="394290"/>
                  <a:pt x="1284085" y="78979"/>
                  <a:pt x="1355906" y="94745"/>
                </a:cubicBezTo>
                <a:cubicBezTo>
                  <a:pt x="1427727" y="110510"/>
                  <a:pt x="1406706" y="480124"/>
                  <a:pt x="1492541" y="473117"/>
                </a:cubicBezTo>
                <a:cubicBezTo>
                  <a:pt x="1578376" y="466110"/>
                  <a:pt x="1781575" y="70221"/>
                  <a:pt x="1870913" y="52704"/>
                </a:cubicBezTo>
                <a:cubicBezTo>
                  <a:pt x="1960251" y="35187"/>
                  <a:pt x="1974265" y="375021"/>
                  <a:pt x="2028568" y="368014"/>
                </a:cubicBezTo>
                <a:cubicBezTo>
                  <a:pt x="2082872" y="361007"/>
                  <a:pt x="2117906" y="152"/>
                  <a:pt x="2196734" y="10662"/>
                </a:cubicBezTo>
                <a:cubicBezTo>
                  <a:pt x="2275562" y="21172"/>
                  <a:pt x="2380665" y="406552"/>
                  <a:pt x="2501534" y="431076"/>
                </a:cubicBezTo>
                <a:cubicBezTo>
                  <a:pt x="2622403" y="455600"/>
                  <a:pt x="2827355" y="159559"/>
                  <a:pt x="2921948" y="157807"/>
                </a:cubicBezTo>
                <a:cubicBezTo>
                  <a:pt x="3016541" y="156055"/>
                  <a:pt x="3009535" y="434580"/>
                  <a:pt x="3069093" y="420566"/>
                </a:cubicBezTo>
                <a:cubicBezTo>
                  <a:pt x="3128651" y="406552"/>
                  <a:pt x="3198720" y="75476"/>
                  <a:pt x="3279299" y="73724"/>
                </a:cubicBezTo>
                <a:cubicBezTo>
                  <a:pt x="3359878" y="71972"/>
                  <a:pt x="3443961" y="408303"/>
                  <a:pt x="3552568" y="410055"/>
                </a:cubicBezTo>
                <a:cubicBezTo>
                  <a:pt x="3661175" y="411807"/>
                  <a:pt x="3855617" y="96497"/>
                  <a:pt x="3930941" y="84235"/>
                </a:cubicBezTo>
                <a:cubicBezTo>
                  <a:pt x="4006265" y="71973"/>
                  <a:pt x="3969479" y="338235"/>
                  <a:pt x="4004513" y="336483"/>
                </a:cubicBezTo>
                <a:cubicBezTo>
                  <a:pt x="4039547" y="334731"/>
                  <a:pt x="4109617" y="70221"/>
                  <a:pt x="4141148" y="73724"/>
                </a:cubicBezTo>
                <a:cubicBezTo>
                  <a:pt x="4172679" y="77227"/>
                  <a:pt x="4169175" y="350497"/>
                  <a:pt x="4193699" y="357504"/>
                </a:cubicBezTo>
                <a:cubicBezTo>
                  <a:pt x="4218223" y="364511"/>
                  <a:pt x="4272527" y="136787"/>
                  <a:pt x="4288293" y="115766"/>
                </a:cubicBezTo>
                <a:cubicBezTo>
                  <a:pt x="4304059" y="94745"/>
                  <a:pt x="4296176" y="163062"/>
                  <a:pt x="4288293" y="2313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5144289" y="5030234"/>
            <a:ext cx="104800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6744333" y="1626832"/>
            <a:ext cx="5491671" cy="4144963"/>
          </a:xfrm>
        </p:spPr>
        <p:txBody>
          <a:bodyPr/>
          <a:lstStyle/>
          <a:p>
            <a:r>
              <a:rPr lang="en-US" sz="3600" dirty="0"/>
              <a:t>Often used qualitatively</a:t>
            </a:r>
          </a:p>
          <a:p>
            <a:pPr lvl="1"/>
            <a:r>
              <a:rPr lang="en-US" dirty="0"/>
              <a:t>“Pneumonia declines but UTI is stable”</a:t>
            </a:r>
          </a:p>
          <a:p>
            <a:r>
              <a:rPr lang="en-US" dirty="0"/>
              <a:t>Can be used quantitatively</a:t>
            </a:r>
          </a:p>
          <a:p>
            <a:pPr lvl="1"/>
            <a:r>
              <a:rPr lang="en-US" dirty="0"/>
              <a:t>“Effect of PCV against pneumonia is X%-Y%”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41" grpId="0"/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Fit a regression model using data from the pre-vaccine data to establish a    </a:t>
            </a:r>
          </a:p>
          <a:p>
            <a:r>
              <a:rPr lang="en-US" dirty="0"/>
              <a:t>      relationship between pneumonia and a control disease</a:t>
            </a:r>
          </a:p>
          <a:p>
            <a:r>
              <a:rPr lang="en-US" dirty="0"/>
              <a:t>	E.g</a:t>
            </a:r>
            <a:r>
              <a:rPr lang="en-US" b="1" dirty="0"/>
              <a:t>.,  log(pneumonia)= b0 + b1*log(control disease)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42177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Plug in observed values for control disease from post-vaccine period to get an estimate for what counts of pneumonia would be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8E991-BB31-4B3D-AD92-FD44742BA665}"/>
              </a:ext>
            </a:extLst>
          </p:cNvPr>
          <p:cNvSpPr/>
          <p:nvPr/>
        </p:nvSpPr>
        <p:spPr>
          <a:xfrm>
            <a:off x="5992091" y="2008359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E78DE3-234E-42AC-BECD-06E4963A17D5}"/>
              </a:ext>
            </a:extLst>
          </p:cNvPr>
          <p:cNvSpPr/>
          <p:nvPr/>
        </p:nvSpPr>
        <p:spPr>
          <a:xfrm>
            <a:off x="6029108" y="2771843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control for pneumonia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0" y="2057400"/>
            <a:ext cx="4195156" cy="17841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C002B66-A713-403C-A3B0-AB989E5C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02" y="1719494"/>
            <a:ext cx="7046474" cy="454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34C0F-CF3F-421F-ACEA-38678F8D6682}"/>
              </a:ext>
            </a:extLst>
          </p:cNvPr>
          <p:cNvSpPr txBox="1"/>
          <p:nvPr/>
        </p:nvSpPr>
        <p:spPr>
          <a:xfrm>
            <a:off x="152400" y="1595735"/>
            <a:ext cx="785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+b3*log(A10_B99)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B419-EFDE-4948-B6A8-A00C19846C5A}"/>
              </a:ext>
            </a:extLst>
          </p:cNvPr>
          <p:cNvSpPr txBox="1"/>
          <p:nvPr/>
        </p:nvSpPr>
        <p:spPr>
          <a:xfrm>
            <a:off x="2139351" y="4977442"/>
            <a:ext cx="11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D477F-A9DC-49EA-9981-9A2062376D68}"/>
              </a:ext>
            </a:extLst>
          </p:cNvPr>
          <p:cNvCxnSpPr/>
          <p:nvPr/>
        </p:nvCxnSpPr>
        <p:spPr>
          <a:xfrm>
            <a:off x="1061049" y="4925683"/>
            <a:ext cx="3605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A347A-0182-4984-8013-1C88B501E670}"/>
              </a:ext>
            </a:extLst>
          </p:cNvPr>
          <p:cNvCxnSpPr>
            <a:cxnSpLocks/>
          </p:cNvCxnSpPr>
          <p:nvPr/>
        </p:nvCxnSpPr>
        <p:spPr>
          <a:xfrm>
            <a:off x="4733027" y="4925683"/>
            <a:ext cx="2107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76026-0FCE-475C-86F9-576EDE04508F}"/>
              </a:ext>
            </a:extLst>
          </p:cNvPr>
          <p:cNvSpPr txBox="1"/>
          <p:nvPr/>
        </p:nvSpPr>
        <p:spPr>
          <a:xfrm>
            <a:off x="4666891" y="4963117"/>
            <a:ext cx="2499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Extrapolation based on controls</a:t>
            </a:r>
          </a:p>
        </p:txBody>
      </p:sp>
    </p:spTree>
    <p:extLst>
      <p:ext uri="{BB962C8B-B14F-4D97-AF65-F5344CB8AC3E}">
        <p14:creationId xmlns:p14="http://schemas.microsoft.com/office/powerpoint/2010/main" val="27181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BFEC-873F-4790-B5FF-2EFABF5B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EB59-5938-49D4-ACBF-C371808F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 pneumonia and control is stable over time and only change is due to the vaccine</a:t>
            </a:r>
          </a:p>
          <a:p>
            <a:pPr lvl="1"/>
            <a:r>
              <a:rPr lang="en-US" dirty="0"/>
              <a:t>Violated if there is an intervention that influences the control</a:t>
            </a:r>
          </a:p>
          <a:p>
            <a:r>
              <a:rPr lang="en-US" dirty="0"/>
              <a:t>Assumes control disease shares important non-vaccine trends with pneumonia</a:t>
            </a:r>
          </a:p>
          <a:p>
            <a:r>
              <a:rPr lang="en-US" dirty="0"/>
              <a:t>Vaccine does not affect control</a:t>
            </a:r>
          </a:p>
        </p:txBody>
      </p:sp>
    </p:spTree>
    <p:extLst>
      <p:ext uri="{BB962C8B-B14F-4D97-AF65-F5344CB8AC3E}">
        <p14:creationId xmlns:p14="http://schemas.microsoft.com/office/powerpoint/2010/main" val="3207631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A02-A96C-4F1C-A2D7-4496166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124200"/>
            <a:ext cx="10972800" cy="1143000"/>
          </a:xfrm>
        </p:spPr>
        <p:txBody>
          <a:bodyPr/>
          <a:lstStyle/>
          <a:p>
            <a:r>
              <a:rPr lang="en-US" b="1" dirty="0"/>
              <a:t>What is a good control for pneumonia?</a:t>
            </a:r>
          </a:p>
        </p:txBody>
      </p:sp>
    </p:spTree>
    <p:extLst>
      <p:ext uri="{BB962C8B-B14F-4D97-AF65-F5344CB8AC3E}">
        <p14:creationId xmlns:p14="http://schemas.microsoft.com/office/powerpoint/2010/main" val="1742341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control diseases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2" y="1193313"/>
            <a:ext cx="12072551" cy="5357485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154145" y="4168190"/>
            <a:ext cx="6844265" cy="2508421"/>
          </a:xfrm>
          <a:prstGeom prst="wedgeRectCallout">
            <a:avLst>
              <a:gd name="adj1" fmla="val -62321"/>
              <a:gd name="adj2" fmla="val -37932"/>
            </a:avLst>
          </a:prstGeom>
          <a:solidFill>
            <a:srgbClr val="FFCC18"/>
          </a:solidFill>
          <a:ln>
            <a:solidFill>
              <a:srgbClr val="FFCC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kumimoji="1" lang="en-US" sz="2400" b="1" dirty="0">
                <a:solidFill>
                  <a:srgbClr val="3A6BB4"/>
                </a:solidFill>
              </a:rPr>
              <a:t>Key assumptions:</a:t>
            </a:r>
          </a:p>
          <a:p>
            <a:pPr marL="457200" indent="-457200" defTabSz="457200">
              <a:buClr>
                <a:srgbClr val="3A6BB4"/>
              </a:buClr>
              <a:buFont typeface="+mj-lt"/>
              <a:buAutoNum type="arabicPeriod"/>
            </a:pPr>
            <a:r>
              <a:rPr kumimoji="1" lang="en-US" sz="2400" dirty="0">
                <a:solidFill>
                  <a:prstClr val="black"/>
                </a:solidFill>
              </a:rPr>
              <a:t>Control diseases are </a:t>
            </a:r>
            <a:r>
              <a:rPr kumimoji="1" lang="en-US" sz="2400" b="1" dirty="0">
                <a:solidFill>
                  <a:srgbClr val="FF0000"/>
                </a:solidFill>
              </a:rPr>
              <a:t>NOT affected </a:t>
            </a:r>
            <a:r>
              <a:rPr kumimoji="1" lang="en-US" sz="2400" dirty="0">
                <a:solidFill>
                  <a:prstClr val="black"/>
                </a:solidFill>
              </a:rPr>
              <a:t>by the vaccine</a:t>
            </a:r>
          </a:p>
          <a:p>
            <a:pPr marL="457200" indent="-457200" defTabSz="457200">
              <a:buClr>
                <a:srgbClr val="3A6BB4"/>
              </a:buClr>
              <a:buFont typeface="+mj-lt"/>
              <a:buAutoNum type="arabicPeriod"/>
            </a:pPr>
            <a:r>
              <a:rPr kumimoji="1" lang="en-US" sz="2400" dirty="0">
                <a:solidFill>
                  <a:prstClr val="black"/>
                </a:solidFill>
              </a:rPr>
              <a:t>Relationships between pneumonia and other diseases </a:t>
            </a:r>
            <a:r>
              <a:rPr kumimoji="1" lang="en-US" sz="2400" b="1" dirty="0">
                <a:solidFill>
                  <a:srgbClr val="FF0000"/>
                </a:solidFill>
              </a:rPr>
              <a:t>would not change</a:t>
            </a:r>
            <a:r>
              <a:rPr kumimoji="1" lang="en-US" sz="2400" dirty="0">
                <a:solidFill>
                  <a:prstClr val="black"/>
                </a:solidFill>
              </a:rPr>
              <a:t> over time, if we did </a:t>
            </a:r>
            <a:r>
              <a:rPr kumimoji="1" lang="en-US" sz="2400" b="1" dirty="0">
                <a:solidFill>
                  <a:srgbClr val="FF0000"/>
                </a:solidFill>
              </a:rPr>
              <a:t>not</a:t>
            </a:r>
            <a:r>
              <a:rPr kumimoji="1" lang="en-US" sz="2400" dirty="0">
                <a:solidFill>
                  <a:srgbClr val="FF0000"/>
                </a:solidFill>
              </a:rPr>
              <a:t> </a:t>
            </a:r>
            <a:r>
              <a:rPr kumimoji="1" lang="en-US" sz="2400" dirty="0">
                <a:solidFill>
                  <a:prstClr val="black"/>
                </a:solidFill>
              </a:rPr>
              <a:t>introduce PCVs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9792072" y="3378078"/>
            <a:ext cx="790112" cy="790112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6" name="5-Point Star 5"/>
          <p:cNvSpPr>
            <a:spLocks noChangeAspect="1"/>
          </p:cNvSpPr>
          <p:nvPr/>
        </p:nvSpPr>
        <p:spPr>
          <a:xfrm>
            <a:off x="10582184" y="3665719"/>
            <a:ext cx="565378" cy="565378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7" name="5-Point Star 6"/>
          <p:cNvSpPr>
            <a:spLocks noChangeAspect="1"/>
          </p:cNvSpPr>
          <p:nvPr/>
        </p:nvSpPr>
        <p:spPr>
          <a:xfrm>
            <a:off x="11165125" y="3941755"/>
            <a:ext cx="414342" cy="414342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8" name="5-Point Star 7"/>
          <p:cNvSpPr>
            <a:spLocks noChangeAspect="1"/>
          </p:cNvSpPr>
          <p:nvPr/>
        </p:nvSpPr>
        <p:spPr>
          <a:xfrm>
            <a:off x="11493812" y="4172703"/>
            <a:ext cx="414342" cy="414342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9" name="5-Point Star 8"/>
          <p:cNvSpPr>
            <a:spLocks noChangeAspect="1"/>
          </p:cNvSpPr>
          <p:nvPr/>
        </p:nvSpPr>
        <p:spPr>
          <a:xfrm>
            <a:off x="11700983" y="4482933"/>
            <a:ext cx="369690" cy="369690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6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365125"/>
            <a:ext cx="11546957" cy="1325563"/>
          </a:xfrm>
        </p:spPr>
        <p:txBody>
          <a:bodyPr/>
          <a:lstStyle/>
          <a:p>
            <a:r>
              <a:rPr lang="en-US" b="1" dirty="0"/>
              <a:t>What has been used as a control </a:t>
            </a:r>
            <a:r>
              <a:rPr lang="en-US" b="1"/>
              <a:t>for PCV </a:t>
            </a:r>
            <a:r>
              <a:rPr lang="en-US" b="1" dirty="0"/>
              <a:t>impact against pneumonia?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391" y="1690688"/>
            <a:ext cx="8441070" cy="4144963"/>
          </a:xfrm>
        </p:spPr>
        <p:txBody>
          <a:bodyPr>
            <a:noAutofit/>
          </a:bodyPr>
          <a:lstStyle/>
          <a:p>
            <a:r>
              <a:rPr lang="en-US" sz="2200" dirty="0"/>
              <a:t>Urinary tract infections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Acute event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influences some age groups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Different etiology</a:t>
            </a:r>
          </a:p>
          <a:p>
            <a:r>
              <a:rPr lang="en-US" sz="2200" dirty="0"/>
              <a:t>Fractures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Might capture some broad healthcare utilization patterns (?)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Very different risk factors, causal mechanisms from pneumonia</a:t>
            </a:r>
          </a:p>
          <a:p>
            <a:r>
              <a:rPr lang="en-US" sz="2200" dirty="0"/>
              <a:t>Bronchiolitis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Closest in etiology to pneumonia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Possibly influenced by the vaccine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occurs in certain age groups</a:t>
            </a:r>
          </a:p>
          <a:p>
            <a:pPr lvl="1"/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1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687D-EB2E-4C0D-B1A9-BC39057B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EE7BC-D193-4FE1-8A10-7F59A0D3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the strengths and weaknesses of routinely-collected administrative data</a:t>
            </a:r>
          </a:p>
          <a:p>
            <a:r>
              <a:rPr lang="en-US" dirty="0"/>
              <a:t>To critically evaluate different methods for vaccine impact evaluation </a:t>
            </a:r>
          </a:p>
          <a:p>
            <a:r>
              <a:rPr lang="en-US" dirty="0"/>
              <a:t>To format and analyze real-world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311854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4947"/>
            <a:ext cx="10972800" cy="1143000"/>
          </a:xfrm>
        </p:spPr>
        <p:txBody>
          <a:bodyPr/>
          <a:lstStyle/>
          <a:p>
            <a:r>
              <a:rPr lang="en-US" b="1" dirty="0"/>
              <a:t>The challenge: Which control should we choose?</a:t>
            </a:r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49056" y="6145324"/>
            <a:ext cx="875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**Choosing a single comparator/control is risky—composites are more robust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4973" y="2195151"/>
            <a:ext cx="5943600" cy="38856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9773" y="3271204"/>
            <a:ext cx="381000" cy="2134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1487106" y="3654551"/>
            <a:ext cx="177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Log(Rate Ratio)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5416509" y="4410827"/>
            <a:ext cx="205056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Diseases of the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geritourinary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system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2562252" y="3594845"/>
            <a:ext cx="1891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Infectious gastroenteritis 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081633" y="3621347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Diseases of the eye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076" y="1647947"/>
            <a:ext cx="6543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Changes in different disease categories post-PCV10</a:t>
            </a:r>
          </a:p>
        </p:txBody>
      </p:sp>
    </p:spTree>
    <p:extLst>
      <p:ext uri="{BB962C8B-B14F-4D97-AF65-F5344CB8AC3E}">
        <p14:creationId xmlns:p14="http://schemas.microsoft.com/office/powerpoint/2010/main" val="595382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2301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ideal control: Shares all causal factors, but is not influenced by vaccine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25009" y="5511905"/>
            <a:ext cx="9957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Regression</a:t>
            </a:r>
            <a:r>
              <a:rPr lang="en-US" sz="2400" dirty="0"/>
              <a:t>: E(pneumonia </a:t>
            </a:r>
            <a:r>
              <a:rPr lang="en-US" sz="2400" dirty="0" err="1"/>
              <a:t>cases_t</a:t>
            </a:r>
            <a:r>
              <a:rPr lang="en-US" sz="2400" dirty="0"/>
              <a:t>)= b0 + b1*</a:t>
            </a:r>
            <a:r>
              <a:rPr lang="en-US" sz="2400" dirty="0" err="1">
                <a:solidFill>
                  <a:srgbClr val="3333CC"/>
                </a:solidFill>
              </a:rPr>
              <a:t>Perfect_control_t</a:t>
            </a:r>
            <a:endParaRPr lang="en-US" sz="2800" dirty="0">
              <a:solidFill>
                <a:srgbClr val="3333CC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6173" y="6116858"/>
            <a:ext cx="6896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The problem: </a:t>
            </a:r>
            <a:r>
              <a:rPr lang="en-US" sz="2400" dirty="0"/>
              <a:t>how to identify a good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3" y="2295871"/>
            <a:ext cx="7913134" cy="29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for selecting candidate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1"/>
            <a:ext cx="11887200" cy="4144963"/>
          </a:xfrm>
        </p:spPr>
        <p:txBody>
          <a:bodyPr/>
          <a:lstStyle/>
          <a:p>
            <a:r>
              <a:rPr lang="en-US" dirty="0"/>
              <a:t>Exclude any that could plausibly be influenced by the vaccine (e.g. pneumococcal/streptococcal septicemia)</a:t>
            </a:r>
          </a:p>
          <a:p>
            <a:r>
              <a:rPr lang="en-US" dirty="0"/>
              <a:t>Relationship should be stable over time (e.g. exclude diarrhea following </a:t>
            </a:r>
            <a:r>
              <a:rPr lang="en-US" dirty="0" err="1"/>
              <a:t>rotavax</a:t>
            </a:r>
            <a:r>
              <a:rPr lang="en-US" dirty="0"/>
              <a:t>)</a:t>
            </a:r>
          </a:p>
          <a:p>
            <a:r>
              <a:rPr lang="en-US" dirty="0"/>
              <a:t>Exclude covariates with sparse data (&lt;10 cases/month on average)</a:t>
            </a:r>
          </a:p>
        </p:txBody>
      </p:sp>
    </p:spTree>
    <p:extLst>
      <p:ext uri="{BB962C8B-B14F-4D97-AF65-F5344CB8AC3E}">
        <p14:creationId xmlns:p14="http://schemas.microsoft.com/office/powerpoint/2010/main" val="1530404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Letting the data select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074" y="1690688"/>
            <a:ext cx="10272823" cy="4144963"/>
          </a:xfrm>
        </p:spPr>
        <p:txBody>
          <a:bodyPr>
            <a:normAutofit/>
          </a:bodyPr>
          <a:lstStyle/>
          <a:p>
            <a:r>
              <a:rPr lang="en-US" dirty="0"/>
              <a:t>Method developed by Google for website analytics (</a:t>
            </a:r>
            <a:r>
              <a:rPr lang="en-US" dirty="0" err="1"/>
              <a:t>Brodersen</a:t>
            </a:r>
            <a:r>
              <a:rPr lang="en-US" dirty="0"/>
              <a:t>)</a:t>
            </a:r>
          </a:p>
          <a:p>
            <a:r>
              <a:rPr lang="en-US" dirty="0"/>
              <a:t>Select large number of candidate controls </a:t>
            </a:r>
            <a:r>
              <a:rPr lang="en-US" i="1" dirty="0"/>
              <a:t>a priori</a:t>
            </a:r>
          </a:p>
          <a:p>
            <a:endParaRPr lang="en-US" i="1" dirty="0"/>
          </a:p>
          <a:p>
            <a:r>
              <a:rPr lang="en-US" dirty="0"/>
              <a:t>Use Bayesian variable selection to give more or less weight to specific control diseases in the final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17C2F-FA58-499B-B131-EE2523FAFFD9}"/>
              </a:ext>
            </a:extLst>
          </p:cNvPr>
          <p:cNvSpPr txBox="1"/>
          <p:nvPr/>
        </p:nvSpPr>
        <p:spPr>
          <a:xfrm>
            <a:off x="520450" y="4564600"/>
            <a:ext cx="1083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+b3*control1+ b4*control2+ b5*control3…</a:t>
            </a:r>
          </a:p>
        </p:txBody>
      </p:sp>
    </p:spTree>
    <p:extLst>
      <p:ext uri="{BB962C8B-B14F-4D97-AF65-F5344CB8AC3E}">
        <p14:creationId xmlns:p14="http://schemas.microsoft.com/office/powerpoint/2010/main" val="23234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688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8161" y="2895600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9000" y="2895600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43" y="1522913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24800" y="1522913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8681" y="35850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2128645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C08-3BDA-4F62-8C27-012F125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synthetic controls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73AC-38D1-489B-B9AD-78FF8D3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21" y="1845722"/>
            <a:ext cx="11219822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r>
              <a:rPr lang="en-US" dirty="0"/>
              <a:t> regression model to </a:t>
            </a:r>
            <a:r>
              <a:rPr lang="en-US" b="1" dirty="0"/>
              <a:t>pre-vaccine </a:t>
            </a:r>
            <a:r>
              <a:rPr lang="en-US" dirty="0"/>
              <a:t>data only</a:t>
            </a:r>
          </a:p>
          <a:p>
            <a:pPr lvl="1"/>
            <a:r>
              <a:rPr lang="en-US" dirty="0"/>
              <a:t>Test different control variables alone or in combination</a:t>
            </a:r>
          </a:p>
          <a:p>
            <a:pPr lvl="1"/>
            <a:r>
              <a:rPr lang="en-US" dirty="0"/>
              <a:t>In forward or backward variable selection, you would drop less important variables</a:t>
            </a:r>
          </a:p>
          <a:p>
            <a:pPr lvl="1"/>
            <a:r>
              <a:rPr lang="en-US" dirty="0"/>
              <a:t>With this approach (Bayesian variable selection), you never drop any variables, you just give them more weight</a:t>
            </a:r>
          </a:p>
          <a:p>
            <a:r>
              <a:rPr lang="en-US" dirty="0"/>
              <a:t>Gives you a regression model with a set of controls that do the best job at explaining trends in pneumonia pre-PCV</a:t>
            </a:r>
          </a:p>
          <a:p>
            <a:r>
              <a:rPr lang="en-US" b="1" dirty="0">
                <a:solidFill>
                  <a:srgbClr val="FF0000"/>
                </a:solidFill>
              </a:rPr>
              <a:t>Extrapolate</a:t>
            </a:r>
            <a:r>
              <a:rPr lang="en-US" dirty="0"/>
              <a:t> to post-PCV period based on changes in the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657110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0088" y="1964212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0927" y="1964212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4275" y="1133215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4268" y="1133215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0608" y="2653649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133419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14400"/>
            <a:ext cx="2819400" cy="15129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5" y="2678015"/>
            <a:ext cx="2819400" cy="15129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870418"/>
            <a:ext cx="2819400" cy="15129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441240"/>
            <a:ext cx="4810125" cy="25812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324600" y="1371600"/>
            <a:ext cx="545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model (and forecasts) include the </a:t>
            </a:r>
            <a:r>
              <a:rPr lang="en-US" dirty="0">
                <a:solidFill>
                  <a:srgbClr val="7030A0"/>
                </a:solidFill>
              </a:rPr>
              <a:t>synthetic control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seasonal variations</a:t>
            </a:r>
            <a:r>
              <a:rPr lang="en-US" dirty="0"/>
              <a:t>, and </a:t>
            </a:r>
            <a:r>
              <a:rPr lang="en-US" dirty="0">
                <a:solidFill>
                  <a:srgbClr val="FFC000"/>
                </a:solidFill>
              </a:rPr>
              <a:t>random changes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2511" y="799802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 pneumonia time series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5584" y="2541983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Potential control variables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6862" y="4501086"/>
            <a:ext cx="2667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Controls are weighted based on similarities to pneumonia pre-PCV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114800" y="4648200"/>
            <a:ext cx="18288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Left-Right 1"/>
          <p:cNvSpPr/>
          <p:nvPr/>
        </p:nvSpPr>
        <p:spPr>
          <a:xfrm>
            <a:off x="6751815" y="4114800"/>
            <a:ext cx="2392185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period</a:t>
            </a:r>
          </a:p>
        </p:txBody>
      </p:sp>
      <p:sp>
        <p:nvSpPr>
          <p:cNvPr id="13" name="Arrow: Left-Right 12"/>
          <p:cNvSpPr/>
          <p:nvPr/>
        </p:nvSpPr>
        <p:spPr>
          <a:xfrm>
            <a:off x="9169755" y="4114800"/>
            <a:ext cx="1650645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69755" y="3200400"/>
            <a:ext cx="1888770" cy="9906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91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Pneumonia in Brazil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8256" y="3947871"/>
            <a:ext cx="14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12-23 months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209800"/>
            <a:ext cx="6467475" cy="3095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2049" y="4639459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-0% (-12%,+14%)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6816" y="321011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-25% (-33%,-16%)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40639" y="4666757"/>
            <a:ext cx="1385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+21% (+13%,+30%)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2783" y="3201044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-23% (-30%,-16%)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163" y="21127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0400" y="20233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3163" y="37090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90935" y="37238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79768" y="1801657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Adjust only for non-respiratory hospitalizations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53195" y="1780773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Adjust for synthetic control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4206" y="5690583"/>
            <a:ext cx="1201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-Synthetic controls do not affect estimates for &lt;12month old children (no hidden biases detected)</a:t>
            </a:r>
          </a:p>
          <a:p>
            <a:r>
              <a:rPr lang="en-US" dirty="0"/>
              <a:t>-In adults &gt;80, without synthetic control, would estimates a 21% increase, with synthetic control, no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0400" y="1780773"/>
            <a:ext cx="3399846" cy="3781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70537" y="2910824"/>
            <a:ext cx="13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&lt;12 months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8712" y="4132537"/>
            <a:ext cx="108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80+ years</a:t>
            </a:r>
          </a:p>
        </p:txBody>
      </p:sp>
    </p:spTree>
    <p:extLst>
      <p:ext uri="{BB962C8B-B14F-4D97-AF65-F5344CB8AC3E}">
        <p14:creationId xmlns:p14="http://schemas.microsoft.com/office/powerpoint/2010/main" val="18987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of declines in five countries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71800"/>
            <a:ext cx="8764005" cy="264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A973-050C-4920-BADE-054019BD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Structure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C489-C90F-481B-94EC-1CFF10EBD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078"/>
            <a:ext cx="10515600" cy="4351338"/>
          </a:xfrm>
        </p:spPr>
        <p:txBody>
          <a:bodyPr/>
          <a:lstStyle/>
          <a:p>
            <a:r>
              <a:rPr lang="en-US" dirty="0"/>
              <a:t>Recorded didactic presentations</a:t>
            </a:r>
          </a:p>
          <a:p>
            <a:r>
              <a:rPr lang="en-US" dirty="0"/>
              <a:t>“Live” interactive data analysis sessions via R Studio Cloud and ZOOM, with recordings archived</a:t>
            </a:r>
          </a:p>
          <a:p>
            <a:pPr lvl="1"/>
            <a:r>
              <a:rPr lang="en-US" dirty="0"/>
              <a:t>Accessibility: automatic English subtitles will be used on recorded sessions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69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64CA-4636-46E0-B6C4-61FC0225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Sensitivity analyses that are good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95E6-DB6E-427D-B582-7B0400D6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0"/>
            <a:ext cx="11557000" cy="4144963"/>
          </a:xfrm>
        </p:spPr>
        <p:txBody>
          <a:bodyPr/>
          <a:lstStyle/>
          <a:p>
            <a:r>
              <a:rPr lang="en-US" dirty="0"/>
              <a:t>If have 6 years of pre-vaccine data, fit model to first 5 years, estimate “rate ratio” for 5</a:t>
            </a:r>
            <a:r>
              <a:rPr lang="en-US" baseline="30000" dirty="0"/>
              <a:t>th</a:t>
            </a:r>
            <a:r>
              <a:rPr lang="en-US" dirty="0"/>
              <a:t> year</a:t>
            </a:r>
          </a:p>
          <a:p>
            <a:pPr lvl="1"/>
            <a:r>
              <a:rPr lang="en-US" dirty="0"/>
              <a:t>Should be ~1</a:t>
            </a:r>
          </a:p>
          <a:p>
            <a:r>
              <a:rPr lang="en-US" dirty="0"/>
              <a:t>Try dropping top 1,2,3 control variables; see if estimates change</a:t>
            </a:r>
          </a:p>
        </p:txBody>
      </p:sp>
    </p:spTree>
    <p:extLst>
      <p:ext uri="{BB962C8B-B14F-4D97-AF65-F5344CB8AC3E}">
        <p14:creationId xmlns:p14="http://schemas.microsoft.com/office/powerpoint/2010/main" val="3261852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Synthetic Controls: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10871200" cy="4746978"/>
          </a:xfrm>
        </p:spPr>
        <p:txBody>
          <a:bodyPr>
            <a:normAutofit/>
          </a:bodyPr>
          <a:lstStyle/>
          <a:p>
            <a:r>
              <a:rPr lang="en-US" dirty="0"/>
              <a:t>Provides flexible and robust approach to estimate vaccine impact </a:t>
            </a:r>
          </a:p>
          <a:p>
            <a:endParaRPr lang="en-US" sz="1100" dirty="0"/>
          </a:p>
          <a:p>
            <a:r>
              <a:rPr lang="en-US" dirty="0"/>
              <a:t>2 strong assumptions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None of the controls are influenced by the vaccine 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The relationship between pneumonia and the controls does not change over time </a:t>
            </a:r>
          </a:p>
          <a:p>
            <a:pPr lvl="1"/>
            <a:endParaRPr lang="en-US" sz="1100" dirty="0"/>
          </a:p>
          <a:p>
            <a:r>
              <a:rPr lang="en-US" dirty="0"/>
              <a:t>Modifications needed for optimal use in small populations</a:t>
            </a:r>
          </a:p>
          <a:p>
            <a:endParaRPr lang="en-US" sz="100" dirty="0"/>
          </a:p>
          <a:p>
            <a:r>
              <a:rPr lang="en-US" dirty="0"/>
              <a:t>Doesn’t guarantee you will detect/adjust for all confounding, but it </a:t>
            </a:r>
            <a:r>
              <a:rPr lang="en-US" u="sng" dirty="0"/>
              <a:t>increases the chances of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0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0A03D-3421-421F-B6DC-3D0907CB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54" y="22759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if we can’t </a:t>
            </a:r>
            <a:r>
              <a:rPr lang="en-US"/>
              <a:t>identify appropriate controls </a:t>
            </a:r>
            <a:r>
              <a:rPr lang="en-US" dirty="0"/>
              <a:t>because the data are too noisy?</a:t>
            </a:r>
          </a:p>
        </p:txBody>
      </p:sp>
    </p:spTree>
    <p:extLst>
      <p:ext uri="{BB962C8B-B14F-4D97-AF65-F5344CB8AC3E}">
        <p14:creationId xmlns:p14="http://schemas.microsoft.com/office/powerpoint/2010/main" val="3436190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64" y="377743"/>
            <a:ext cx="10515600" cy="883390"/>
          </a:xfrm>
        </p:spPr>
        <p:txBody>
          <a:bodyPr>
            <a:normAutofit/>
          </a:bodyPr>
          <a:lstStyle/>
          <a:p>
            <a:r>
              <a:rPr lang="en-US" sz="3200" dirty="0"/>
              <a:t>Issues with </a:t>
            </a:r>
            <a:r>
              <a:rPr lang="en-US" sz="3200" b="1" dirty="0">
                <a:solidFill>
                  <a:srgbClr val="FF0000"/>
                </a:solidFill>
              </a:rPr>
              <a:t>Sparse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83" y="1592597"/>
            <a:ext cx="3823861" cy="1704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/>
              <a:t>Hard to assess correlations between the outcome and control diseases when data are </a:t>
            </a:r>
            <a:r>
              <a:rPr lang="en-US" sz="2600" dirty="0">
                <a:solidFill>
                  <a:srgbClr val="FF0000"/>
                </a:solidFill>
              </a:rPr>
              <a:t>noisy </a:t>
            </a:r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97" b="10477"/>
          <a:stretch/>
        </p:blipFill>
        <p:spPr>
          <a:xfrm>
            <a:off x="5554986" y="4015252"/>
            <a:ext cx="3146440" cy="26104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959" b="11208"/>
          <a:stretch/>
        </p:blipFill>
        <p:spPr>
          <a:xfrm>
            <a:off x="8794586" y="4036558"/>
            <a:ext cx="3091227" cy="2589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364" b="11064"/>
          <a:stretch/>
        </p:blipFill>
        <p:spPr>
          <a:xfrm>
            <a:off x="5554986" y="1168178"/>
            <a:ext cx="3105421" cy="25613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11064"/>
          <a:stretch/>
        </p:blipFill>
        <p:spPr>
          <a:xfrm>
            <a:off x="8563380" y="1168178"/>
            <a:ext cx="3281417" cy="2561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9645" y="1110107"/>
            <a:ext cx="1163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National: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1344" y="4054414"/>
            <a:ext cx="7008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What if we only observe 0.25% of cases? (</a:t>
            </a:r>
            <a:r>
              <a:rPr kumimoji="1" lang="en-US" sz="2000" b="1" dirty="0" err="1">
                <a:solidFill>
                  <a:srgbClr val="3A6BB4"/>
                </a:solidFill>
              </a:rPr>
              <a:t>ie</a:t>
            </a:r>
            <a:r>
              <a:rPr kumimoji="1" lang="en-US" sz="2000" b="1" dirty="0">
                <a:solidFill>
                  <a:srgbClr val="3A6BB4"/>
                </a:solidFill>
              </a:rPr>
              <a:t> small state in Brazil)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14125" y="168936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2681" y="454943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7328" y="168936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74347" y="454943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23833" y="135081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>
                <a:solidFill>
                  <a:srgbClr val="FF0000"/>
                </a:solidFill>
              </a:rPr>
              <a:t>PCV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24400" y="987150"/>
            <a:ext cx="7318430" cy="5855610"/>
          </a:xfrm>
          <a:prstGeom prst="roundRect">
            <a:avLst>
              <a:gd name="adj" fmla="val 6104"/>
            </a:avLst>
          </a:prstGeom>
          <a:noFill/>
          <a:ln w="28575">
            <a:solidFill>
              <a:srgbClr val="FFCC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8422085" y="2542859"/>
            <a:ext cx="555614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8432301" y="5331147"/>
            <a:ext cx="490025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68FC9-DFCC-434C-B82C-BD6800F6AB06}"/>
              </a:ext>
            </a:extLst>
          </p:cNvPr>
          <p:cNvSpPr/>
          <p:nvPr/>
        </p:nvSpPr>
        <p:spPr>
          <a:xfrm>
            <a:off x="347483" y="4092060"/>
            <a:ext cx="38238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SC model </a:t>
            </a:r>
            <a:r>
              <a:rPr lang="en-US" sz="2800" dirty="0">
                <a:solidFill>
                  <a:srgbClr val="FF0000"/>
                </a:solidFill>
              </a:rPr>
              <a:t>fails to select appropriate control disease(s)</a:t>
            </a:r>
            <a:r>
              <a:rPr lang="en-US" sz="2800" dirty="0"/>
              <a:t> and generates unreliable prediction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569D5E0-78EB-41C9-BAA2-F4CB0BA8DC9D}"/>
              </a:ext>
            </a:extLst>
          </p:cNvPr>
          <p:cNvSpPr/>
          <p:nvPr/>
        </p:nvSpPr>
        <p:spPr>
          <a:xfrm>
            <a:off x="1950237" y="3388700"/>
            <a:ext cx="618352" cy="582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4204634" y="2315011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201027" y="5182105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</p:spTree>
    <p:extLst>
      <p:ext uri="{BB962C8B-B14F-4D97-AF65-F5344CB8AC3E}">
        <p14:creationId xmlns:p14="http://schemas.microsoft.com/office/powerpoint/2010/main" val="5286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3" grpId="0" animBg="1"/>
      <p:bldP spid="24" grpId="0" animBg="1"/>
      <p:bldP spid="4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" y="2560186"/>
            <a:ext cx="3960000" cy="39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11911"/>
            <a:ext cx="11784281" cy="1036058"/>
          </a:xfrm>
        </p:spPr>
        <p:txBody>
          <a:bodyPr>
            <a:normAutofit/>
          </a:bodyPr>
          <a:lstStyle/>
          <a:p>
            <a:r>
              <a:rPr lang="en-US" sz="3200" dirty="0"/>
              <a:t>RRs from 100 down-sampled hospitalization datasets, 80+ </a:t>
            </a:r>
            <a:r>
              <a:rPr lang="en-US" sz="3200" dirty="0" err="1"/>
              <a:t>yo</a:t>
            </a:r>
            <a:r>
              <a:rPr lang="en-US" sz="3200" dirty="0"/>
              <a:t> in Brazil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191" y="2010172"/>
            <a:ext cx="349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Down sampling rate = 10%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8173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191" y="1138177"/>
            <a:ext cx="4689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800" dirty="0">
                <a:solidFill>
                  <a:prstClr val="black"/>
                </a:solidFill>
              </a:rPr>
              <a:t>National estimate of RR =</a:t>
            </a:r>
            <a:r>
              <a:rPr kumimoji="1" lang="en-US" sz="2800" b="1" dirty="0">
                <a:solidFill>
                  <a:srgbClr val="FF0000"/>
                </a:solidFill>
              </a:rPr>
              <a:t> 0.95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 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defTabSz="457200"/>
            <a:r>
              <a:rPr kumimoji="1" lang="en-US" altLang="ja-JP" sz="2000" dirty="0">
                <a:solidFill>
                  <a:prstClr val="black"/>
                </a:solidFill>
              </a:rPr>
              <a:t>(represented by red dashed lines below)</a:t>
            </a:r>
            <a:endParaRPr kumimoji="1" lang="en-US" sz="20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102747" y="4078879"/>
            <a:ext cx="309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dirty="0">
                <a:solidFill>
                  <a:prstClr val="black"/>
                </a:solidFill>
              </a:rPr>
              <a:t>100 down </a:t>
            </a:r>
            <a:r>
              <a:rPr kumimoji="1" lang="en-US" sz="2000">
                <a:solidFill>
                  <a:prstClr val="black"/>
                </a:solidFill>
              </a:rPr>
              <a:t>sampled datasets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5071249" y="3109363"/>
            <a:ext cx="6685322" cy="937344"/>
          </a:xfrm>
          <a:prstGeom prst="wedgeRectCallout">
            <a:avLst>
              <a:gd name="adj1" fmla="val -66499"/>
              <a:gd name="adj2" fmla="val 9586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457200">
              <a:buFont typeface="Arial" charset="0"/>
              <a:buChar char="•"/>
            </a:pPr>
            <a:r>
              <a:rPr kumimoji="1" lang="en-US" sz="2400" b="1" dirty="0">
                <a:solidFill>
                  <a:srgbClr val="FF0000"/>
                </a:solidFill>
              </a:rPr>
              <a:t>Red dashed line:</a:t>
            </a:r>
            <a:r>
              <a:rPr kumimoji="1" lang="en-US" sz="2400" dirty="0">
                <a:solidFill>
                  <a:prstClr val="black"/>
                </a:solidFill>
              </a:rPr>
              <a:t> RR = 0.95 (national estimate)</a:t>
            </a:r>
          </a:p>
          <a:p>
            <a:pPr marL="285750" indent="-285750" defTabSz="457200">
              <a:buFont typeface="Arial" charset="0"/>
              <a:buChar char="•"/>
            </a:pPr>
            <a:r>
              <a:rPr kumimoji="1" lang="en-US" sz="2400" b="1" dirty="0">
                <a:solidFill>
                  <a:prstClr val="black"/>
                </a:solidFill>
              </a:rPr>
              <a:t>Black line: </a:t>
            </a:r>
            <a:r>
              <a:rPr kumimoji="1" lang="en-US" sz="2400" dirty="0">
                <a:solidFill>
                  <a:prstClr val="black"/>
                </a:solidFill>
              </a:rPr>
              <a:t>RR = 1</a:t>
            </a:r>
          </a:p>
        </p:txBody>
      </p:sp>
    </p:spTree>
    <p:extLst>
      <p:ext uri="{BB962C8B-B14F-4D97-AF65-F5344CB8AC3E}">
        <p14:creationId xmlns:p14="http://schemas.microsoft.com/office/powerpoint/2010/main" val="12278798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" y="2560186"/>
            <a:ext cx="3960000" cy="39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58173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102747" y="4078879"/>
            <a:ext cx="309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dirty="0">
                <a:solidFill>
                  <a:prstClr val="black"/>
                </a:solidFill>
              </a:rPr>
              <a:t>100 down </a:t>
            </a:r>
            <a:r>
              <a:rPr kumimoji="1" lang="en-US" sz="2000">
                <a:solidFill>
                  <a:prstClr val="black"/>
                </a:solidFill>
              </a:rPr>
              <a:t>sampled datasets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8649" y="2010171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1%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53253" y="2010170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0.25%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073391" y="122367"/>
            <a:ext cx="5043831" cy="1308184"/>
          </a:xfrm>
          <a:prstGeom prst="wedgeRectCallout">
            <a:avLst>
              <a:gd name="adj1" fmla="val -3410"/>
              <a:gd name="adj2" fmla="val 8639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kumimoji="1" lang="en-US" sz="2400" dirty="0">
                <a:solidFill>
                  <a:prstClr val="black"/>
                </a:solidFill>
              </a:rPr>
              <a:t>Not only CIs became wider but also RRs were biased away from the null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021" y="2560186"/>
            <a:ext cx="3960000" cy="39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748" y="2560186"/>
            <a:ext cx="3960000" cy="396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6740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95307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191" y="2010172"/>
            <a:ext cx="349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Down sampling rate = 10%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191" y="1138177"/>
            <a:ext cx="4689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800" dirty="0">
                <a:solidFill>
                  <a:prstClr val="black"/>
                </a:solidFill>
              </a:rPr>
              <a:t>National estimate of RR =</a:t>
            </a:r>
            <a:r>
              <a:rPr kumimoji="1" lang="en-US" sz="2800" b="1" dirty="0">
                <a:solidFill>
                  <a:srgbClr val="FF0000"/>
                </a:solidFill>
              </a:rPr>
              <a:t> 0.95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 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defTabSz="457200"/>
            <a:r>
              <a:rPr kumimoji="1" lang="en-US" altLang="ja-JP" sz="2000" dirty="0">
                <a:solidFill>
                  <a:prstClr val="black"/>
                </a:solidFill>
              </a:rPr>
              <a:t>(represented by red dashed lines below)</a:t>
            </a:r>
            <a:endParaRPr kumimoji="1" lang="en-US" sz="2000" dirty="0">
              <a:solidFill>
                <a:prstClr val="black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612452"/>
            <a:ext cx="10515600" cy="725993"/>
          </a:xfrm>
        </p:spPr>
        <p:txBody>
          <a:bodyPr>
            <a:normAutofit/>
          </a:bodyPr>
          <a:lstStyle/>
          <a:p>
            <a:r>
              <a:rPr lang="en-US" sz="3200" dirty="0"/>
              <a:t>RRs from 100 down-sampled datasets</a:t>
            </a:r>
          </a:p>
        </p:txBody>
      </p:sp>
    </p:spTree>
    <p:extLst>
      <p:ext uri="{BB962C8B-B14F-4D97-AF65-F5344CB8AC3E}">
        <p14:creationId xmlns:p14="http://schemas.microsoft.com/office/powerpoint/2010/main" val="1968331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91873-70AD-4286-BFDD-BB59F905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5B6"/>
                </a:solidFill>
              </a:rPr>
              <a:t>Solution:</a:t>
            </a:r>
            <a:r>
              <a:rPr lang="en-US" dirty="0"/>
              <a:t> smooth the control diseases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33"/>
          <a:stretch/>
        </p:blipFill>
        <p:spPr>
          <a:xfrm>
            <a:off x="736468" y="1525960"/>
            <a:ext cx="7823865" cy="5041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3" t="76688" r="29764"/>
          <a:stretch/>
        </p:blipFill>
        <p:spPr>
          <a:xfrm>
            <a:off x="8705578" y="2477542"/>
            <a:ext cx="2446341" cy="15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872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33" name="Title 1"/>
          <p:cNvSpPr>
            <a:spLocks noGrp="1"/>
          </p:cNvSpPr>
          <p:nvPr>
            <p:ph type="title" idx="4294967295"/>
          </p:nvPr>
        </p:nvSpPr>
        <p:spPr>
          <a:xfrm>
            <a:off x="106621" y="704229"/>
            <a:ext cx="10710862" cy="615950"/>
          </a:xfrm>
        </p:spPr>
        <p:txBody>
          <a:bodyPr>
            <a:noAutofit/>
          </a:bodyPr>
          <a:lstStyle/>
          <a:p>
            <a:r>
              <a:rPr lang="en-US" sz="3200" dirty="0"/>
              <a:t>Sparse Approach</a:t>
            </a:r>
          </a:p>
        </p:txBody>
      </p:sp>
    </p:spTree>
    <p:extLst>
      <p:ext uri="{BB962C8B-B14F-4D97-AF65-F5344CB8AC3E}">
        <p14:creationId xmlns:p14="http://schemas.microsoft.com/office/powerpoint/2010/main" val="469364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4" y="1706248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3235887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512" y="5569417"/>
            <a:ext cx="1678862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495" y="1709229"/>
            <a:ext cx="1678863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494" y="3250943"/>
            <a:ext cx="1678863" cy="10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6494" y="5569417"/>
            <a:ext cx="1678862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477" y="1709229"/>
            <a:ext cx="167886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476" y="3265999"/>
            <a:ext cx="167886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6476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4310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2116687" y="1806080"/>
            <a:ext cx="495653" cy="71966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2116687" y="3401116"/>
            <a:ext cx="495653" cy="71966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2116686" y="5672982"/>
            <a:ext cx="495653" cy="71967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3875" y="1341922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1630" y="133860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52D5"/>
                </a:solidFill>
              </a:rPr>
              <a:t>Seasonality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7660" y="1333935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Remainder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72023" y="1011767"/>
            <a:ext cx="2586670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1</a:t>
            </a:r>
            <a:r>
              <a:rPr lang="en-US" sz="2000" b="1">
                <a:solidFill>
                  <a:srgbClr val="FF0000"/>
                </a:solidFill>
              </a:rPr>
              <a:t>: Decomposition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 idx="4294967295"/>
          </p:nvPr>
        </p:nvSpPr>
        <p:spPr>
          <a:xfrm>
            <a:off x="106621" y="539006"/>
            <a:ext cx="10710862" cy="615950"/>
          </a:xfrm>
        </p:spPr>
        <p:txBody>
          <a:bodyPr>
            <a:noAutofit/>
          </a:bodyPr>
          <a:lstStyle/>
          <a:p>
            <a:r>
              <a:rPr lang="en-US" sz="3200" dirty="0"/>
              <a:t>Sparse Approach</a:t>
            </a:r>
          </a:p>
        </p:txBody>
      </p:sp>
    </p:spTree>
    <p:extLst>
      <p:ext uri="{BB962C8B-B14F-4D97-AF65-F5344CB8AC3E}">
        <p14:creationId xmlns:p14="http://schemas.microsoft.com/office/powerpoint/2010/main" val="998866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4" y="1706248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3235887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512" y="5569417"/>
            <a:ext cx="1678862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495" y="1709229"/>
            <a:ext cx="1678863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494" y="3250943"/>
            <a:ext cx="1678863" cy="10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6494" y="5569417"/>
            <a:ext cx="1678862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477" y="1709229"/>
            <a:ext cx="167886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476" y="3265999"/>
            <a:ext cx="167886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6476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4310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2116687" y="1806080"/>
            <a:ext cx="495653" cy="71966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2116687" y="3401116"/>
            <a:ext cx="495653" cy="71966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2116686" y="5672982"/>
            <a:ext cx="495653" cy="71967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3875" y="1341922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1630" y="133860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52D5"/>
                </a:solidFill>
              </a:rPr>
              <a:t>Seasonality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7660" y="1333935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Remainder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41630" y="990767"/>
            <a:ext cx="2586670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1: Decomposition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770795" y="1333935"/>
            <a:ext cx="1711843" cy="5434510"/>
          </a:xfrm>
          <a:prstGeom prst="roundRect">
            <a:avLst>
              <a:gd name="adj" fmla="val 824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6294169" y="129459"/>
            <a:ext cx="495653" cy="411049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/>
          </p:cNvPicPr>
          <p:nvPr/>
        </p:nvPicPr>
        <p:blipFill rotWithShape="1">
          <a:blip r:embed="rId14"/>
          <a:srcRect t="8917" b="6460"/>
          <a:stretch/>
        </p:blipFill>
        <p:spPr>
          <a:xfrm>
            <a:off x="8799798" y="1692182"/>
            <a:ext cx="2191812" cy="20029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17318" y="3695089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Consensus trend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57211" y="749147"/>
            <a:ext cx="2394365" cy="707886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2: Obtain a </a:t>
            </a:r>
            <a:r>
              <a:rPr lang="en-US" sz="2000" b="1">
                <a:solidFill>
                  <a:srgbClr val="FF0000"/>
                </a:solidFill>
              </a:rPr>
              <a:t>consensus trend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8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6BA2-9D58-4AD4-A310-D2F15AF1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A816F-4366-474E-842B-A55CADB8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Draft guidance document from WHO on vaccine evaluation</a:t>
            </a:r>
          </a:p>
          <a:p>
            <a:pPr marL="0" indent="0">
              <a:buNone/>
            </a:pPr>
            <a:r>
              <a:rPr lang="en-US" dirty="0"/>
              <a:t>	https://danweinberger.github.io/who-guidance-materials</a:t>
            </a:r>
          </a:p>
        </p:txBody>
      </p:sp>
    </p:spTree>
    <p:extLst>
      <p:ext uri="{BB962C8B-B14F-4D97-AF65-F5344CB8AC3E}">
        <p14:creationId xmlns:p14="http://schemas.microsoft.com/office/powerpoint/2010/main" val="2299065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4" y="1706248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3235887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512" y="5569417"/>
            <a:ext cx="1678862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495" y="1709229"/>
            <a:ext cx="1678863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494" y="3250943"/>
            <a:ext cx="1678863" cy="10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6494" y="5569417"/>
            <a:ext cx="1678862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477" y="1709229"/>
            <a:ext cx="167886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476" y="3265999"/>
            <a:ext cx="167886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6476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4310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2116687" y="1806080"/>
            <a:ext cx="495653" cy="71966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2116687" y="3401116"/>
            <a:ext cx="495653" cy="71966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2116686" y="5672982"/>
            <a:ext cx="495653" cy="71967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3875" y="1341922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1630" y="133860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52D5"/>
                </a:solidFill>
              </a:rPr>
              <a:t>Seasonality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7660" y="1333935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Remainder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75645" y="777186"/>
            <a:ext cx="2586670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1</a:t>
            </a:r>
            <a:r>
              <a:rPr lang="en-US" sz="2000" b="1">
                <a:solidFill>
                  <a:srgbClr val="FF0000"/>
                </a:solidFill>
              </a:rPr>
              <a:t>: Decomposition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770795" y="1333935"/>
            <a:ext cx="1711843" cy="5434510"/>
          </a:xfrm>
          <a:prstGeom prst="roundRect">
            <a:avLst>
              <a:gd name="adj" fmla="val 824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6294169" y="129459"/>
            <a:ext cx="495653" cy="411049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/>
          </p:cNvPicPr>
          <p:nvPr/>
        </p:nvPicPr>
        <p:blipFill rotWithShape="1">
          <a:blip r:embed="rId14"/>
          <a:srcRect t="8917" b="6460"/>
          <a:stretch/>
        </p:blipFill>
        <p:spPr>
          <a:xfrm>
            <a:off x="8799798" y="1692182"/>
            <a:ext cx="2191812" cy="20029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799798" y="5320323"/>
            <a:ext cx="2191812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3: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723912" y="6032817"/>
                <a:ext cx="44609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𝑃𝑛𝑒𝑢𝑚𝑜𝑛𝑖𝑎</m:t>
                    </m:r>
                    <m:r>
                      <a:rPr lang="en-US" sz="1600" b="0" i="1" baseline="-25000" smtClean="0">
                        <a:latin typeface="Cambria Math" charset="0"/>
                      </a:rPr>
                      <m:t>𝑡</m:t>
                    </m:r>
                    <m:r>
                      <a:rPr lang="en-US" sz="1600" b="0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sz="1600" b="0" i="1" dirty="0">
                    <a:latin typeface="Cambria Math" charset="0"/>
                  </a:rPr>
                  <a:t>Intercept + </a:t>
                </a:r>
                <a:r>
                  <a:rPr lang="en-US" sz="1600" b="1" i="1" dirty="0">
                    <a:solidFill>
                      <a:srgbClr val="FF0000"/>
                    </a:solidFill>
                    <a:latin typeface="Cambria Math" charset="0"/>
                  </a:rPr>
                  <a:t>TREND</a:t>
                </a:r>
                <a:r>
                  <a:rPr lang="en-US" sz="1600" b="0" i="1" dirty="0">
                    <a:latin typeface="Cambria Math" charset="0"/>
                  </a:rPr>
                  <a:t> + Seasonality</a:t>
                </a:r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912" y="6032817"/>
                <a:ext cx="4460965" cy="338554"/>
              </a:xfrm>
              <a:prstGeom prst="rect">
                <a:avLst/>
              </a:prstGeom>
              <a:blipFill rotWithShape="0">
                <a:blip r:embed="rId15"/>
                <a:stretch>
                  <a:fillRect t="-90909" b="-1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own Arrow 39"/>
          <p:cNvSpPr/>
          <p:nvPr/>
        </p:nvSpPr>
        <p:spPr>
          <a:xfrm>
            <a:off x="9647877" y="4276154"/>
            <a:ext cx="495653" cy="88436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757211" y="749147"/>
            <a:ext cx="2394365" cy="707886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2: Obtain a </a:t>
            </a:r>
            <a:r>
              <a:rPr lang="en-US" sz="2000" b="1">
                <a:solidFill>
                  <a:srgbClr val="FF0000"/>
                </a:solidFill>
              </a:rPr>
              <a:t>consensus trend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17318" y="3695089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Consensus trend</a:t>
            </a:r>
          </a:p>
        </p:txBody>
      </p:sp>
    </p:spTree>
    <p:extLst>
      <p:ext uri="{BB962C8B-B14F-4D97-AF65-F5344CB8AC3E}">
        <p14:creationId xmlns:p14="http://schemas.microsoft.com/office/powerpoint/2010/main" val="36766162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6828" t="5467" b="52433"/>
          <a:stretch/>
        </p:blipFill>
        <p:spPr>
          <a:xfrm>
            <a:off x="1675371" y="1325236"/>
            <a:ext cx="7920913" cy="25198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7821" t="50959" b="7602"/>
          <a:stretch/>
        </p:blipFill>
        <p:spPr>
          <a:xfrm>
            <a:off x="1751955" y="4086281"/>
            <a:ext cx="7840800" cy="248166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3379" y="958130"/>
          <a:ext cx="9401563" cy="581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1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09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Down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samp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. rate =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0.25%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11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2E75B6"/>
                          </a:solidFill>
                        </a:rPr>
                        <a:t>SC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11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2E75B6"/>
                          </a:solidFill>
                        </a:rPr>
                        <a:t>New sparse approach</a:t>
                      </a:r>
                      <a:endParaRPr lang="en-US" b="1" baseline="0" dirty="0">
                        <a:solidFill>
                          <a:srgbClr val="2E75B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ular Callout 13"/>
          <p:cNvSpPr/>
          <p:nvPr/>
        </p:nvSpPr>
        <p:spPr>
          <a:xfrm>
            <a:off x="10200685" y="1716464"/>
            <a:ext cx="1882915" cy="1132969"/>
          </a:xfrm>
          <a:prstGeom prst="wedgeRectCallout">
            <a:avLst>
              <a:gd name="adj1" fmla="val -73277"/>
              <a:gd name="adj2" fmla="val 31598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RRs are biased as </a:t>
            </a:r>
            <a:r>
              <a:rPr lang="en-US">
                <a:solidFill>
                  <a:schemeClr val="tx1"/>
                </a:solidFill>
              </a:rPr>
              <a:t>data become sparse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10200685" y="4508993"/>
            <a:ext cx="1882915" cy="1665141"/>
          </a:xfrm>
          <a:prstGeom prst="wedgeRectCallout">
            <a:avLst>
              <a:gd name="adj1" fmla="val -70273"/>
              <a:gd name="adj2" fmla="val -1316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RRs are not biased. National estimate of RR is included in credible intervals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5883" y="3695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85883" y="640477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RR</a:t>
            </a:r>
          </a:p>
        </p:txBody>
      </p:sp>
    </p:spTree>
    <p:extLst>
      <p:ext uri="{BB962C8B-B14F-4D97-AF65-F5344CB8AC3E}">
        <p14:creationId xmlns:p14="http://schemas.microsoft.com/office/powerpoint/2010/main" val="409325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37BA9C-8F7F-4246-9E8F-EB4A2270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" y="1474401"/>
            <a:ext cx="5273656" cy="518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7C89C-FB44-40BC-A253-BEC950484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12" y="1579792"/>
            <a:ext cx="4829094" cy="49991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DCA572-252A-436E-B771-1887A04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49" y="632742"/>
            <a:ext cx="10515600" cy="771197"/>
          </a:xfrm>
        </p:spPr>
        <p:txBody>
          <a:bodyPr>
            <a:normAutofit/>
          </a:bodyPr>
          <a:lstStyle/>
          <a:p>
            <a:r>
              <a:rPr lang="en-US" sz="3200" dirty="0"/>
              <a:t>Improved accuracy of </a:t>
            </a:r>
            <a:r>
              <a:rPr lang="en-US" sz="3200" dirty="0">
                <a:solidFill>
                  <a:srgbClr val="FF0000"/>
                </a:solidFill>
              </a:rPr>
              <a:t>sparse data </a:t>
            </a:r>
            <a:r>
              <a:rPr lang="en-US" sz="3200" dirty="0"/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736EC-3BF5-40A3-AA18-7B5F0284DB94}"/>
              </a:ext>
            </a:extLst>
          </p:cNvPr>
          <p:cNvSpPr txBox="1"/>
          <p:nvPr/>
        </p:nvSpPr>
        <p:spPr>
          <a:xfrm>
            <a:off x="1678952" y="1327021"/>
            <a:ext cx="243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Down-sampling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A7BA2-317C-48B8-B113-70AAA531766F}"/>
              </a:ext>
            </a:extLst>
          </p:cNvPr>
          <p:cNvSpPr txBox="1"/>
          <p:nvPr/>
        </p:nvSpPr>
        <p:spPr>
          <a:xfrm>
            <a:off x="9309959" y="1350771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565246" y="3168073"/>
            <a:ext cx="20678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squared error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6537217" y="3191823"/>
            <a:ext cx="20678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squared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11876" y="6160655"/>
            <a:ext cx="149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(sparse approach)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40767" y="6186980"/>
            <a:ext cx="149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(sparse approach)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251381" y="1840985"/>
            <a:ext cx="2869136" cy="800616"/>
          </a:xfrm>
          <a:prstGeom prst="wedgeRectCallout">
            <a:avLst>
              <a:gd name="adj1" fmla="val -114410"/>
              <a:gd name="adj2" fmla="val 10598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SC model:</a:t>
            </a:r>
            <a:r>
              <a:rPr lang="en-US" dirty="0">
                <a:solidFill>
                  <a:schemeClr val="tx1"/>
                </a:solidFill>
              </a:rPr>
              <a:t> Error increased as the data became sparse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507919" y="3166119"/>
            <a:ext cx="2612598" cy="740864"/>
          </a:xfrm>
          <a:prstGeom prst="wedgeRectCallout">
            <a:avLst>
              <a:gd name="adj1" fmla="val -114640"/>
              <a:gd name="adj2" fmla="val 127349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Sparse approach:</a:t>
            </a:r>
            <a:r>
              <a:rPr lang="en-US" dirty="0">
                <a:solidFill>
                  <a:schemeClr val="tx1"/>
                </a:solidFill>
              </a:rPr>
              <a:t> Error </a:t>
            </a:r>
            <a:r>
              <a:rPr lang="en-US">
                <a:solidFill>
                  <a:schemeClr val="tx1"/>
                </a:solidFill>
              </a:rPr>
              <a:t>remained small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9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/>
      <p:bldP spid="11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E1B2-EB44-405A-AC14-10661016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3" y="365125"/>
            <a:ext cx="10515600" cy="966385"/>
          </a:xfrm>
        </p:spPr>
        <p:txBody>
          <a:bodyPr>
            <a:normAutofit/>
          </a:bodyPr>
          <a:lstStyle/>
          <a:p>
            <a:r>
              <a:rPr lang="en-US" sz="3200" dirty="0"/>
              <a:t>Reduced bias (Brazil state-level analysis, 80+ </a:t>
            </a:r>
            <a:r>
              <a:rPr lang="en-US" sz="3200" dirty="0" err="1"/>
              <a:t>yo</a:t>
            </a:r>
            <a:r>
              <a:rPr lang="en-US" sz="3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08F4-05E0-4717-88DF-4D1069401CC2}"/>
              </a:ext>
            </a:extLst>
          </p:cNvPr>
          <p:cNvSpPr txBox="1"/>
          <p:nvPr/>
        </p:nvSpPr>
        <p:spPr>
          <a:xfrm>
            <a:off x="7155583" y="1483621"/>
            <a:ext cx="2434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Sparse data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E30F8-19A9-4F23-8BE7-EA5B80CA80D5}"/>
              </a:ext>
            </a:extLst>
          </p:cNvPr>
          <p:cNvSpPr txBox="1"/>
          <p:nvPr/>
        </p:nvSpPr>
        <p:spPr>
          <a:xfrm>
            <a:off x="1247871" y="1483621"/>
            <a:ext cx="3608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Synthetic controls data approach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6209" y="5710682"/>
            <a:ext cx="6031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Average number of pneumonia hospitalizations per year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4369" t="4250" b="69990"/>
          <a:stretch/>
        </p:blipFill>
        <p:spPr>
          <a:xfrm>
            <a:off x="66790" y="2005063"/>
            <a:ext cx="5623527" cy="3432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4369" t="67514" b="5617"/>
          <a:stretch/>
        </p:blipFill>
        <p:spPr>
          <a:xfrm>
            <a:off x="5855849" y="2005063"/>
            <a:ext cx="5391645" cy="343217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533832" y="2743200"/>
            <a:ext cx="1160207" cy="162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12504" y="2690270"/>
            <a:ext cx="1160207" cy="162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36676" y="5378855"/>
              <a:ext cx="436724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2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9795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Size</a:t>
                          </a:r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 of SC model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Mean squared error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 control selected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0.159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 control selected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0.344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200156"/>
                  </p:ext>
                </p:extLst>
              </p:nvPr>
            </p:nvGraphicFramePr>
            <p:xfrm>
              <a:off x="436676" y="5378855"/>
              <a:ext cx="436724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28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229795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Size</a:t>
                          </a:r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 of SC model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Mean squared error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108197" r="-11147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0.159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208197" r="-11147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0.344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0276" t="5467" b="52433"/>
          <a:stretch/>
        </p:blipFill>
        <p:spPr>
          <a:xfrm>
            <a:off x="1356852" y="1699450"/>
            <a:ext cx="2526890" cy="251987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58078" y="583862"/>
            <a:ext cx="3999290" cy="822151"/>
          </a:xfrm>
          <a:prstGeom prst="wedgeRectCallout">
            <a:avLst>
              <a:gd name="adj1" fmla="val -5715"/>
              <a:gd name="adj2" fmla="val 93786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Among 100 down-sampled datasets, 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 successfully captured national estimate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56047" y="2093922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056047" y="2175985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13664" y="3286070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47029" y="3367230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7790" y="410798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2470" y="4631327"/>
            <a:ext cx="401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were these </a:t>
            </a:r>
            <a:r>
              <a:rPr lang="en-US" b="1" dirty="0"/>
              <a:t>4</a:t>
            </a:r>
            <a:r>
              <a:rPr lang="en-US" dirty="0"/>
              <a:t> different from others?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6139"/>
          <a:stretch/>
        </p:blipFill>
        <p:spPr>
          <a:xfrm>
            <a:off x="5857282" y="1406013"/>
            <a:ext cx="5758422" cy="40557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1347" y="5681080"/>
            <a:ext cx="467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control diseases selected in the SC model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8884356" y="3640666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116264" y="3741095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75424" y="3701584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1112380" y="3646310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408020" y="5084956"/>
            <a:ext cx="476336" cy="46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11195" y="4048608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National RR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125629" y="3581025"/>
            <a:ext cx="123190" cy="52695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8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EF50-C758-4BF1-9F24-5C5D4325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analytical method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B344-C33E-4FE0-9445-72AED32E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control disease is critical</a:t>
            </a:r>
          </a:p>
          <a:p>
            <a:pPr lvl="1"/>
            <a:r>
              <a:rPr lang="en-US" dirty="0"/>
              <a:t>Avoid simple time trend adjustment</a:t>
            </a:r>
          </a:p>
          <a:p>
            <a:pPr lvl="1"/>
            <a:r>
              <a:rPr lang="en-US" dirty="0"/>
              <a:t>At a minimum, adjust for all-cause mortality/hospitalization</a:t>
            </a:r>
          </a:p>
          <a:p>
            <a:r>
              <a:rPr lang="en-US" dirty="0"/>
              <a:t>If at least 1 control disease identified, use the results from synthetic controls</a:t>
            </a:r>
          </a:p>
          <a:p>
            <a:r>
              <a:rPr lang="en-US" dirty="0"/>
              <a:t>If no control diseases identified, it is often because the data are too sparse: use sparse data approach</a:t>
            </a:r>
          </a:p>
        </p:txBody>
      </p:sp>
    </p:spTree>
    <p:extLst>
      <p:ext uri="{BB962C8B-B14F-4D97-AF65-F5344CB8AC3E}">
        <p14:creationId xmlns:p14="http://schemas.microsoft.com/office/powerpoint/2010/main" val="3330435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30"/>
          <p:cNvSpPr/>
          <p:nvPr/>
        </p:nvSpPr>
        <p:spPr>
          <a:xfrm rot="16200000">
            <a:off x="5295467" y="797801"/>
            <a:ext cx="274320" cy="10219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Down Arrow 31"/>
          <p:cNvSpPr/>
          <p:nvPr/>
        </p:nvSpPr>
        <p:spPr>
          <a:xfrm rot="16200000">
            <a:off x="5295467" y="2020515"/>
            <a:ext cx="274320" cy="10219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Down Arrow 32"/>
          <p:cNvSpPr/>
          <p:nvPr/>
        </p:nvSpPr>
        <p:spPr>
          <a:xfrm rot="16200000">
            <a:off x="5282817" y="3290322"/>
            <a:ext cx="274320" cy="10219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070433" y="4075228"/>
            <a:ext cx="274320" cy="765053"/>
          </a:xfrm>
          <a:prstGeom prst="downArrow">
            <a:avLst/>
          </a:prstGeom>
          <a:solidFill>
            <a:srgbClr val="FC9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4070433" y="2743253"/>
            <a:ext cx="274320" cy="765053"/>
          </a:xfrm>
          <a:prstGeom prst="downArrow">
            <a:avLst/>
          </a:prstGeom>
          <a:solidFill>
            <a:srgbClr val="FC9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070433" y="1457234"/>
            <a:ext cx="274320" cy="765053"/>
          </a:xfrm>
          <a:prstGeom prst="downArrow">
            <a:avLst/>
          </a:prstGeom>
          <a:solidFill>
            <a:srgbClr val="FC9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43098" y="1012680"/>
            <a:ext cx="1537157" cy="592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00" y="60783"/>
            <a:ext cx="4800600" cy="5895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 Weinberger, PhD and Kayoko Shioda, DVM, MPH</a:t>
            </a:r>
          </a:p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Epidemiology of Microbial Diseases at Yale School of Public Health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81999" y="1135652"/>
            <a:ext cx="14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Q1.</a:t>
            </a:r>
            <a:r>
              <a:rPr lang="en-US" sz="9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 you have at least 4 years of pre-vaccine data?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7692" y="499165"/>
            <a:ext cx="39244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Flow Chart for Time Series Analysis of Pneumonia from admin data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43098" y="2230962"/>
            <a:ext cx="1537157" cy="592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81999" y="2353934"/>
            <a:ext cx="14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Q2.</a:t>
            </a:r>
            <a:r>
              <a:rPr lang="en-US" sz="9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 you have control diseases?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43098" y="3505386"/>
            <a:ext cx="1537157" cy="592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1999" y="3561992"/>
            <a:ext cx="14511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Q3.</a:t>
            </a:r>
            <a:r>
              <a:rPr lang="en-US" sz="9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Does the synthetic control method identify at least 1 control disease?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965092" y="1012680"/>
            <a:ext cx="1853640" cy="59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94177" y="1077415"/>
            <a:ext cx="18106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Be very cautious. It will be difficult to distinguish long-term trends from vaccine effects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965092" y="2178212"/>
            <a:ext cx="1853640" cy="7345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86584" y="2227893"/>
            <a:ext cx="181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 simple interrupted time series analysis; as a sensitivity analysis, do change point analysis, block bootstrapping, etc.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943600" y="3505200"/>
            <a:ext cx="1853640" cy="59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65092" y="3628172"/>
            <a:ext cx="181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Use STL+PCA* , or alternative method to adjust trends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43098" y="4838887"/>
            <a:ext cx="1537157" cy="7712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81999" y="4905297"/>
            <a:ext cx="145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Use estimates from synthetic control method; as a sensitivity analyses, drop one control at a time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2624" y="1754359"/>
            <a:ext cx="3305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84323" y="1055734"/>
            <a:ext cx="3097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2624" y="3026229"/>
            <a:ext cx="3305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84323" y="2270455"/>
            <a:ext cx="3097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2624" y="4316866"/>
            <a:ext cx="3305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84322" y="3518939"/>
            <a:ext cx="3097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27827" y="4973679"/>
            <a:ext cx="154335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*STL+PCA: seasonal-trend decomposition based on LOESS + principal component analysis</a:t>
            </a:r>
          </a:p>
        </p:txBody>
      </p:sp>
      <p:sp>
        <p:nvSpPr>
          <p:cNvPr id="43" name="Double Bracket 42"/>
          <p:cNvSpPr/>
          <p:nvPr/>
        </p:nvSpPr>
        <p:spPr>
          <a:xfrm>
            <a:off x="6084843" y="4972018"/>
            <a:ext cx="1586340" cy="434471"/>
          </a:xfrm>
          <a:prstGeom prst="bracketPair">
            <a:avLst>
              <a:gd name="adj" fmla="val 1033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92108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using synthetic controls with administrative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package:</a:t>
            </a:r>
          </a:p>
          <a:p>
            <a:r>
              <a:rPr lang="en-US" dirty="0">
                <a:hlinkClick r:id="rId2"/>
              </a:rPr>
              <a:t>https://github.com/weinbergerlab/InterventionEvaluatR</a:t>
            </a:r>
            <a:endParaRPr lang="en-US" dirty="0"/>
          </a:p>
          <a:p>
            <a:r>
              <a:rPr lang="en-US" dirty="0"/>
              <a:t>Tutorial from Google </a:t>
            </a:r>
          </a:p>
          <a:p>
            <a:pPr lvl="1"/>
            <a:r>
              <a:rPr lang="en-US" dirty="0"/>
              <a:t>https://google.github.io/CausalImpact/CausalImpact.html</a:t>
            </a:r>
          </a:p>
          <a:p>
            <a:r>
              <a:rPr lang="en-US" dirty="0"/>
              <a:t>Original Google Paper</a:t>
            </a:r>
          </a:p>
          <a:p>
            <a:pPr lvl="1"/>
            <a:r>
              <a:rPr lang="en-US" dirty="0"/>
              <a:t>https://static.googleusercontent.com/media/research.google.com/en//pubs/archive/41854.pdf</a:t>
            </a:r>
          </a:p>
        </p:txBody>
      </p:sp>
    </p:spTree>
    <p:extLst>
      <p:ext uri="{BB962C8B-B14F-4D97-AF65-F5344CB8AC3E}">
        <p14:creationId xmlns:p14="http://schemas.microsoft.com/office/powerpoint/2010/main" val="164595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585" y="18256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Does vaccine introduction have an effect </a:t>
            </a:r>
            <a:br>
              <a:rPr lang="en-US" b="1" dirty="0"/>
            </a:br>
            <a:r>
              <a:rPr lang="en-US" b="1" dirty="0"/>
              <a:t>on rates of hospitalization or death?</a:t>
            </a:r>
          </a:p>
        </p:txBody>
      </p:sp>
    </p:spTree>
    <p:extLst>
      <p:ext uri="{BB962C8B-B14F-4D97-AF65-F5344CB8AC3E}">
        <p14:creationId xmlns:p14="http://schemas.microsoft.com/office/powerpoint/2010/main" val="107179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8E69-3931-44BB-A025-10DE08E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228600"/>
            <a:ext cx="11258909" cy="1325563"/>
          </a:xfrm>
        </p:spPr>
        <p:txBody>
          <a:bodyPr/>
          <a:lstStyle/>
          <a:p>
            <a:pPr algn="ctr"/>
            <a:r>
              <a:rPr lang="en-US" dirty="0"/>
              <a:t>Types of studies to evaluate vaccines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C1F9-9C10-4F3C-A630-9C866980DD75}"/>
              </a:ext>
            </a:extLst>
          </p:cNvPr>
          <p:cNvSpPr txBox="1"/>
          <p:nvPr/>
        </p:nvSpPr>
        <p:spPr>
          <a:xfrm>
            <a:off x="233234" y="1329659"/>
            <a:ext cx="464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 </a:t>
            </a:r>
            <a:r>
              <a:rPr lang="en-US" sz="2400" i="1" dirty="0"/>
              <a:t>direct</a:t>
            </a:r>
            <a:r>
              <a:rPr lang="en-US" sz="2400" dirty="0"/>
              <a:t> effect of a vaccine </a:t>
            </a:r>
          </a:p>
          <a:p>
            <a:pPr algn="ctr"/>
            <a:r>
              <a:rPr lang="en-US" sz="2400" dirty="0"/>
              <a:t>on an individual’s risk of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2397-A9B8-4D4F-8F7F-A0E001244889}"/>
              </a:ext>
            </a:extLst>
          </p:cNvPr>
          <p:cNvSpPr/>
          <p:nvPr/>
        </p:nvSpPr>
        <p:spPr>
          <a:xfrm>
            <a:off x="560717" y="364034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8D736-1445-4613-A0D8-656B00FE9146}"/>
              </a:ext>
            </a:extLst>
          </p:cNvPr>
          <p:cNvSpPr/>
          <p:nvPr/>
        </p:nvSpPr>
        <p:spPr>
          <a:xfrm>
            <a:off x="539869" y="334704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485C3-EDC4-4C64-96C8-E4D9646C2E9F}"/>
              </a:ext>
            </a:extLst>
          </p:cNvPr>
          <p:cNvSpPr/>
          <p:nvPr/>
        </p:nvSpPr>
        <p:spPr>
          <a:xfrm>
            <a:off x="380280" y="364034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967D-6FE4-4FA5-B3D1-F128662436E7}"/>
              </a:ext>
            </a:extLst>
          </p:cNvPr>
          <p:cNvSpPr/>
          <p:nvPr/>
        </p:nvSpPr>
        <p:spPr>
          <a:xfrm>
            <a:off x="699459" y="4520241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1C44A8-9142-4FF8-8538-38687B998207}"/>
              </a:ext>
            </a:extLst>
          </p:cNvPr>
          <p:cNvSpPr/>
          <p:nvPr/>
        </p:nvSpPr>
        <p:spPr>
          <a:xfrm>
            <a:off x="678611" y="4226943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D237A-C25A-4FB8-8443-DE9C9A6780C2}"/>
              </a:ext>
            </a:extLst>
          </p:cNvPr>
          <p:cNvSpPr/>
          <p:nvPr/>
        </p:nvSpPr>
        <p:spPr>
          <a:xfrm>
            <a:off x="519022" y="4520241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8BC6E-3C8E-4938-8004-3D7E15E18C93}"/>
              </a:ext>
            </a:extLst>
          </p:cNvPr>
          <p:cNvSpPr/>
          <p:nvPr/>
        </p:nvSpPr>
        <p:spPr>
          <a:xfrm>
            <a:off x="1472242" y="386032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DB9D3-7CDA-48EC-8424-117BD69C1DEB}"/>
              </a:ext>
            </a:extLst>
          </p:cNvPr>
          <p:cNvSpPr/>
          <p:nvPr/>
        </p:nvSpPr>
        <p:spPr>
          <a:xfrm>
            <a:off x="1451394" y="356702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037A8-32D8-4B6D-9832-73A71CFF182C}"/>
              </a:ext>
            </a:extLst>
          </p:cNvPr>
          <p:cNvSpPr/>
          <p:nvPr/>
        </p:nvSpPr>
        <p:spPr>
          <a:xfrm>
            <a:off x="1291805" y="386032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4CAE-1822-4B3A-B73C-E82C3BB9E6C7}"/>
              </a:ext>
            </a:extLst>
          </p:cNvPr>
          <p:cNvSpPr/>
          <p:nvPr/>
        </p:nvSpPr>
        <p:spPr>
          <a:xfrm>
            <a:off x="1360819" y="4873924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745333-70AA-4E64-AD99-B8FD6E48CA34}"/>
              </a:ext>
            </a:extLst>
          </p:cNvPr>
          <p:cNvSpPr/>
          <p:nvPr/>
        </p:nvSpPr>
        <p:spPr>
          <a:xfrm>
            <a:off x="1339971" y="4580626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0F2D7-F15A-4C48-9EF6-9CE3321770AD}"/>
              </a:ext>
            </a:extLst>
          </p:cNvPr>
          <p:cNvSpPr/>
          <p:nvPr/>
        </p:nvSpPr>
        <p:spPr>
          <a:xfrm>
            <a:off x="1180382" y="4873924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C3680-F6C8-4968-953A-5539E5368C7E}"/>
              </a:ext>
            </a:extLst>
          </p:cNvPr>
          <p:cNvSpPr/>
          <p:nvPr/>
        </p:nvSpPr>
        <p:spPr>
          <a:xfrm>
            <a:off x="720305" y="5296708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FFAA2B-F6E6-40E0-A4EA-86210D7281F0}"/>
              </a:ext>
            </a:extLst>
          </p:cNvPr>
          <p:cNvSpPr/>
          <p:nvPr/>
        </p:nvSpPr>
        <p:spPr>
          <a:xfrm>
            <a:off x="699457" y="5003410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53F81-0EB6-404E-8124-BA684A527FBB}"/>
              </a:ext>
            </a:extLst>
          </p:cNvPr>
          <p:cNvSpPr/>
          <p:nvPr/>
        </p:nvSpPr>
        <p:spPr>
          <a:xfrm>
            <a:off x="539868" y="5296708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3B8D-A3D3-4069-88B4-7D162DDD14D4}"/>
              </a:ext>
            </a:extLst>
          </p:cNvPr>
          <p:cNvSpPr/>
          <p:nvPr/>
        </p:nvSpPr>
        <p:spPr>
          <a:xfrm>
            <a:off x="1333500" y="294160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62CDA-6614-462F-AD90-671E6B8C68E8}"/>
              </a:ext>
            </a:extLst>
          </p:cNvPr>
          <p:cNvSpPr/>
          <p:nvPr/>
        </p:nvSpPr>
        <p:spPr>
          <a:xfrm>
            <a:off x="1312652" y="264830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78F15-FD46-4D9D-8620-4474C8C2416B}"/>
              </a:ext>
            </a:extLst>
          </p:cNvPr>
          <p:cNvSpPr/>
          <p:nvPr/>
        </p:nvSpPr>
        <p:spPr>
          <a:xfrm>
            <a:off x="1153063" y="294160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90D314-B3E5-401C-ABD0-FD0AA6742E00}"/>
              </a:ext>
            </a:extLst>
          </p:cNvPr>
          <p:cNvSpPr/>
          <p:nvPr/>
        </p:nvSpPr>
        <p:spPr>
          <a:xfrm>
            <a:off x="1529753" y="5755331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5E9AD-6E3C-4E50-9B02-EEABFA785599}"/>
              </a:ext>
            </a:extLst>
          </p:cNvPr>
          <p:cNvSpPr/>
          <p:nvPr/>
        </p:nvSpPr>
        <p:spPr>
          <a:xfrm>
            <a:off x="1508905" y="5462033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6786-C501-4492-9BFB-2DB5F7F4B084}"/>
              </a:ext>
            </a:extLst>
          </p:cNvPr>
          <p:cNvSpPr/>
          <p:nvPr/>
        </p:nvSpPr>
        <p:spPr>
          <a:xfrm>
            <a:off x="1349316" y="5755331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E22B5-82CC-4DCE-86C3-D15B0DACB5CF}"/>
              </a:ext>
            </a:extLst>
          </p:cNvPr>
          <p:cNvSpPr/>
          <p:nvPr/>
        </p:nvSpPr>
        <p:spPr>
          <a:xfrm>
            <a:off x="3229155" y="3160023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71DFDA-056C-4D7C-BFE4-F997B248A6A7}"/>
              </a:ext>
            </a:extLst>
          </p:cNvPr>
          <p:cNvSpPr/>
          <p:nvPr/>
        </p:nvSpPr>
        <p:spPr>
          <a:xfrm>
            <a:off x="3208307" y="2866725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1CEDA-1BC9-42D8-8F7D-195797CB7BFE}"/>
              </a:ext>
            </a:extLst>
          </p:cNvPr>
          <p:cNvSpPr/>
          <p:nvPr/>
        </p:nvSpPr>
        <p:spPr>
          <a:xfrm>
            <a:off x="3048718" y="3160023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7853-FFB1-4E2D-B224-6D679B213479}"/>
              </a:ext>
            </a:extLst>
          </p:cNvPr>
          <p:cNvSpPr txBox="1"/>
          <p:nvPr/>
        </p:nvSpPr>
        <p:spPr>
          <a:xfrm>
            <a:off x="1499559" y="2196720"/>
            <a:ext cx="207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Case-control studies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570F0-A146-46A6-AA82-D2241A35A551}"/>
              </a:ext>
            </a:extLst>
          </p:cNvPr>
          <p:cNvSpPr/>
          <p:nvPr/>
        </p:nvSpPr>
        <p:spPr>
          <a:xfrm>
            <a:off x="3888358" y="3453321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92557A-36EC-47BC-84F8-B2EB0B958C50}"/>
              </a:ext>
            </a:extLst>
          </p:cNvPr>
          <p:cNvSpPr/>
          <p:nvPr/>
        </p:nvSpPr>
        <p:spPr>
          <a:xfrm>
            <a:off x="3867510" y="3160023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12794-E56F-4C85-B35E-74AF9D10C08C}"/>
              </a:ext>
            </a:extLst>
          </p:cNvPr>
          <p:cNvSpPr/>
          <p:nvPr/>
        </p:nvSpPr>
        <p:spPr>
          <a:xfrm>
            <a:off x="3707921" y="3453321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4CD4D-7FC6-4A92-8A0D-DBBCEB9ABF9D}"/>
              </a:ext>
            </a:extLst>
          </p:cNvPr>
          <p:cNvSpPr/>
          <p:nvPr/>
        </p:nvSpPr>
        <p:spPr>
          <a:xfrm>
            <a:off x="3208308" y="4140678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793B98-6FAE-457F-BFC6-3DD18A939BDB}"/>
              </a:ext>
            </a:extLst>
          </p:cNvPr>
          <p:cNvSpPr/>
          <p:nvPr/>
        </p:nvSpPr>
        <p:spPr>
          <a:xfrm>
            <a:off x="3187460" y="3847380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3759B-4C2C-4800-B153-8BA11DD77F2C}"/>
              </a:ext>
            </a:extLst>
          </p:cNvPr>
          <p:cNvSpPr/>
          <p:nvPr/>
        </p:nvSpPr>
        <p:spPr>
          <a:xfrm>
            <a:off x="3027871" y="4140678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69210-4137-4E0C-8C53-08D152BDA7EF}"/>
              </a:ext>
            </a:extLst>
          </p:cNvPr>
          <p:cNvSpPr/>
          <p:nvPr/>
        </p:nvSpPr>
        <p:spPr>
          <a:xfrm>
            <a:off x="4232696" y="2793401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8238A6-855A-4700-B001-B775416E0BBA}"/>
              </a:ext>
            </a:extLst>
          </p:cNvPr>
          <p:cNvSpPr/>
          <p:nvPr/>
        </p:nvSpPr>
        <p:spPr>
          <a:xfrm>
            <a:off x="4211848" y="2500103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16600A-941B-46F2-A6E6-7DF13402CB3B}"/>
              </a:ext>
            </a:extLst>
          </p:cNvPr>
          <p:cNvSpPr/>
          <p:nvPr/>
        </p:nvSpPr>
        <p:spPr>
          <a:xfrm>
            <a:off x="4052259" y="2793401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C433D-6994-4234-B340-6898F01022F3}"/>
              </a:ext>
            </a:extLst>
          </p:cNvPr>
          <p:cNvSpPr/>
          <p:nvPr/>
        </p:nvSpPr>
        <p:spPr>
          <a:xfrm>
            <a:off x="4232696" y="4049793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80981-C7AB-4297-B94B-3E4FBFCFC741}"/>
              </a:ext>
            </a:extLst>
          </p:cNvPr>
          <p:cNvSpPr/>
          <p:nvPr/>
        </p:nvSpPr>
        <p:spPr>
          <a:xfrm>
            <a:off x="4211848" y="3756495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41D8F-ADDF-4F25-9B8C-1F5A1459FE13}"/>
              </a:ext>
            </a:extLst>
          </p:cNvPr>
          <p:cNvSpPr/>
          <p:nvPr/>
        </p:nvSpPr>
        <p:spPr>
          <a:xfrm>
            <a:off x="4052259" y="4049793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F84898-EDA1-453F-ABD9-8EE6D705B1CF}"/>
              </a:ext>
            </a:extLst>
          </p:cNvPr>
          <p:cNvSpPr/>
          <p:nvPr/>
        </p:nvSpPr>
        <p:spPr>
          <a:xfrm>
            <a:off x="3733188" y="4606195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64C449-EEF7-4670-A7FF-1AA51C9AA4CB}"/>
              </a:ext>
            </a:extLst>
          </p:cNvPr>
          <p:cNvSpPr/>
          <p:nvPr/>
        </p:nvSpPr>
        <p:spPr>
          <a:xfrm>
            <a:off x="3712340" y="4312897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AC85A8-23D8-4B85-AA92-25852425A69C}"/>
              </a:ext>
            </a:extLst>
          </p:cNvPr>
          <p:cNvSpPr/>
          <p:nvPr/>
        </p:nvSpPr>
        <p:spPr>
          <a:xfrm>
            <a:off x="3552751" y="4606195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2C678-C80C-47FE-A27D-93D1DEBEE0B6}"/>
              </a:ext>
            </a:extLst>
          </p:cNvPr>
          <p:cNvSpPr/>
          <p:nvPr/>
        </p:nvSpPr>
        <p:spPr>
          <a:xfrm>
            <a:off x="4531026" y="4988203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F96F27-8241-4733-B690-2B439CC19C72}"/>
              </a:ext>
            </a:extLst>
          </p:cNvPr>
          <p:cNvSpPr/>
          <p:nvPr/>
        </p:nvSpPr>
        <p:spPr>
          <a:xfrm>
            <a:off x="4510178" y="4694905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03AA84-60F5-4C70-A312-A1A7B090182B}"/>
              </a:ext>
            </a:extLst>
          </p:cNvPr>
          <p:cNvSpPr/>
          <p:nvPr/>
        </p:nvSpPr>
        <p:spPr>
          <a:xfrm>
            <a:off x="4350589" y="4988203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34A9DE-B399-4D05-907D-03C4EC9967AF}"/>
              </a:ext>
            </a:extLst>
          </p:cNvPr>
          <p:cNvSpPr/>
          <p:nvPr/>
        </p:nvSpPr>
        <p:spPr>
          <a:xfrm>
            <a:off x="8960668" y="1663415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7ACF9C-E727-416B-96A0-492FE69F8634}"/>
              </a:ext>
            </a:extLst>
          </p:cNvPr>
          <p:cNvSpPr/>
          <p:nvPr/>
        </p:nvSpPr>
        <p:spPr>
          <a:xfrm>
            <a:off x="8939820" y="1370117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D28419-906E-47C7-9CEA-F1FAA062394F}"/>
              </a:ext>
            </a:extLst>
          </p:cNvPr>
          <p:cNvSpPr/>
          <p:nvPr/>
        </p:nvSpPr>
        <p:spPr>
          <a:xfrm>
            <a:off x="8780231" y="1663415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0AB4CA-C07D-4CD2-B003-1206657899CF}"/>
              </a:ext>
            </a:extLst>
          </p:cNvPr>
          <p:cNvSpPr/>
          <p:nvPr/>
        </p:nvSpPr>
        <p:spPr>
          <a:xfrm>
            <a:off x="9002362" y="3596875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A28C3C7-6144-41A5-86BD-BA88DB50FA4E}"/>
              </a:ext>
            </a:extLst>
          </p:cNvPr>
          <p:cNvSpPr/>
          <p:nvPr/>
        </p:nvSpPr>
        <p:spPr>
          <a:xfrm>
            <a:off x="8981514" y="3303577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DBF633-DC4A-4994-AEDB-6F0C447E04DA}"/>
              </a:ext>
            </a:extLst>
          </p:cNvPr>
          <p:cNvSpPr/>
          <p:nvPr/>
        </p:nvSpPr>
        <p:spPr>
          <a:xfrm>
            <a:off x="8821925" y="3596875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EB0C12-91D1-47A5-B356-E8EB26FB3CE8}"/>
              </a:ext>
            </a:extLst>
          </p:cNvPr>
          <p:cNvSpPr txBox="1"/>
          <p:nvPr/>
        </p:nvSpPr>
        <p:spPr>
          <a:xfrm>
            <a:off x="9599023" y="1646965"/>
            <a:ext cx="222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Case, unvaccinated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B0F90-BE92-454D-A73F-C5D184493633}"/>
              </a:ext>
            </a:extLst>
          </p:cNvPr>
          <p:cNvSpPr txBox="1"/>
          <p:nvPr/>
        </p:nvSpPr>
        <p:spPr>
          <a:xfrm>
            <a:off x="9686640" y="3523550"/>
            <a:ext cx="246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 Control, unvaccinated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62EFD8-111C-4532-9B3F-F0F6D3AF08F8}"/>
              </a:ext>
            </a:extLst>
          </p:cNvPr>
          <p:cNvSpPr/>
          <p:nvPr/>
        </p:nvSpPr>
        <p:spPr>
          <a:xfrm>
            <a:off x="8981515" y="2440519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8D59F0-2853-440C-B9CC-F4D56FB19529}"/>
              </a:ext>
            </a:extLst>
          </p:cNvPr>
          <p:cNvSpPr/>
          <p:nvPr/>
        </p:nvSpPr>
        <p:spPr>
          <a:xfrm>
            <a:off x="8960667" y="2147221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5619BB-925A-42BB-8B2C-2FFF9D6A49C4}"/>
              </a:ext>
            </a:extLst>
          </p:cNvPr>
          <p:cNvSpPr/>
          <p:nvPr/>
        </p:nvSpPr>
        <p:spPr>
          <a:xfrm>
            <a:off x="8801078" y="2440519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9B1E8C-34F7-4579-887B-95457317B0F5}"/>
              </a:ext>
            </a:extLst>
          </p:cNvPr>
          <p:cNvSpPr txBox="1"/>
          <p:nvPr/>
        </p:nvSpPr>
        <p:spPr>
          <a:xfrm>
            <a:off x="9619870" y="242406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B: Case, vaccinated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C67DAE-FE48-4438-A564-7186EADB98E4}"/>
              </a:ext>
            </a:extLst>
          </p:cNvPr>
          <p:cNvSpPr/>
          <p:nvPr/>
        </p:nvSpPr>
        <p:spPr>
          <a:xfrm>
            <a:off x="9024648" y="4416691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F3C819F-2CF9-4916-92DF-EF1A39FC7B85}"/>
              </a:ext>
            </a:extLst>
          </p:cNvPr>
          <p:cNvSpPr/>
          <p:nvPr/>
        </p:nvSpPr>
        <p:spPr>
          <a:xfrm>
            <a:off x="9003800" y="4123393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368085-3016-4901-BD8C-3C6183130FD4}"/>
              </a:ext>
            </a:extLst>
          </p:cNvPr>
          <p:cNvSpPr/>
          <p:nvPr/>
        </p:nvSpPr>
        <p:spPr>
          <a:xfrm>
            <a:off x="8844211" y="4416691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77971E-1D81-4309-B0BE-577F3A28C036}"/>
              </a:ext>
            </a:extLst>
          </p:cNvPr>
          <p:cNvSpPr txBox="1"/>
          <p:nvPr/>
        </p:nvSpPr>
        <p:spPr>
          <a:xfrm>
            <a:off x="9708926" y="4343366"/>
            <a:ext cx="224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 Control, vaccinated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0CA6E3-8F55-4B7F-B00D-F0E09C78A085}"/>
              </a:ext>
            </a:extLst>
          </p:cNvPr>
          <p:cNvSpPr txBox="1"/>
          <p:nvPr/>
        </p:nvSpPr>
        <p:spPr>
          <a:xfrm>
            <a:off x="6436972" y="5270255"/>
            <a:ext cx="436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(1-(B/A)/(D/C)) 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4E00D4-7E92-45C2-BB34-6F42D1086773}"/>
              </a:ext>
            </a:extLst>
          </p:cNvPr>
          <p:cNvSpPr txBox="1"/>
          <p:nvPr/>
        </p:nvSpPr>
        <p:spPr>
          <a:xfrm>
            <a:off x="6428068" y="5651969"/>
            <a:ext cx="483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(1-(3/4)/(5/2))=70%   </a:t>
            </a:r>
          </a:p>
        </p:txBody>
      </p:sp>
    </p:spTree>
    <p:extLst>
      <p:ext uri="{BB962C8B-B14F-4D97-AF65-F5344CB8AC3E}">
        <p14:creationId xmlns:p14="http://schemas.microsoft.com/office/powerpoint/2010/main" val="2476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7" grpId="0" animBg="1"/>
      <p:bldP spid="58" grpId="0" animBg="1"/>
      <p:bldP spid="59" grpId="0" animBg="1"/>
      <p:bldP spid="60" grpId="0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11684</TotalTime>
  <Words>3186</Words>
  <Application>Microsoft Office PowerPoint</Application>
  <PresentationFormat>Widescreen</PresentationFormat>
  <Paragraphs>498</Paragraphs>
  <Slides>77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ＭＳ Ｐゴシック</vt:lpstr>
      <vt:lpstr>游ゴシック</vt:lpstr>
      <vt:lpstr>Arial</vt:lpstr>
      <vt:lpstr>Calibri</vt:lpstr>
      <vt:lpstr>Calibri Light</vt:lpstr>
      <vt:lpstr>Cambria Math</vt:lpstr>
      <vt:lpstr>Helvetica</vt:lpstr>
      <vt:lpstr>Mangal</vt:lpstr>
      <vt:lpstr>Times New Roman</vt:lpstr>
      <vt:lpstr>Office Theme</vt:lpstr>
      <vt:lpstr>ホワイト</vt:lpstr>
      <vt:lpstr>Workshop on evaluating vaccine impact  Evaluating Vaccine Impact using Time Series Data</vt:lpstr>
      <vt:lpstr>Acknowledgements</vt:lpstr>
      <vt:lpstr>Who is this workshop meant for?</vt:lpstr>
      <vt:lpstr>Topics covered in this workshop</vt:lpstr>
      <vt:lpstr>Workshop learning objectives</vt:lpstr>
      <vt:lpstr>Hybrid Structure of the workshop</vt:lpstr>
      <vt:lpstr>Additional Resources</vt:lpstr>
      <vt:lpstr>Does vaccine introduction have an effect  on rates of hospitalization or death?</vt:lpstr>
      <vt:lpstr>Types of studies to evaluate vaccines</vt:lpstr>
      <vt:lpstr>Quantifying the total benefit of vaccines</vt:lpstr>
      <vt:lpstr>What is a time series?</vt:lpstr>
      <vt:lpstr>PowerPoint Presentation</vt:lpstr>
      <vt:lpstr>Estimating the effect of vaccine</vt:lpstr>
      <vt:lpstr>PowerPoint Presentation</vt:lpstr>
      <vt:lpstr>Pre-post analysis</vt:lpstr>
      <vt:lpstr>Pre-post analysis+seasonality</vt:lpstr>
      <vt:lpstr>Pre-post analysis+seasonality</vt:lpstr>
      <vt:lpstr>Pre-post analysis+seasonality + linear trend</vt:lpstr>
      <vt:lpstr>Evaluating impact of vaccines from time series</vt:lpstr>
      <vt:lpstr>Why should you be skeptical of these types of analyses?</vt:lpstr>
      <vt:lpstr>PowerPoint Presentation</vt:lpstr>
      <vt:lpstr>Steps for evaluating change in trend</vt:lpstr>
      <vt:lpstr>Sensitivity analyses you should consider</vt:lpstr>
      <vt:lpstr>How much data do you need for a trend analysis?</vt:lpstr>
      <vt:lpstr>Ability to detect a vaccine-associated decline</vt:lpstr>
      <vt:lpstr>PowerPoint Presentation</vt:lpstr>
      <vt:lpstr>Simulated time series for a large and small state</vt:lpstr>
      <vt:lpstr>Power to detect a vaccine effect</vt:lpstr>
      <vt:lpstr>Summary so far</vt:lpstr>
      <vt:lpstr>What else could go wrong with analyses?</vt:lpstr>
      <vt:lpstr>PowerPoint Presentation</vt:lpstr>
      <vt:lpstr>Denominators/offsets</vt:lpstr>
      <vt:lpstr>Effect of denominator on estimates</vt:lpstr>
      <vt:lpstr>Denominators</vt:lpstr>
      <vt:lpstr>Availability of hospital beds</vt:lpstr>
      <vt:lpstr>Many factors aside from vaccination can influence disease rates</vt:lpstr>
      <vt:lpstr>Availability in hospital beds</vt:lpstr>
      <vt:lpstr>Effect of improvements in primary care</vt:lpstr>
      <vt:lpstr>Changes in ICD coding practices</vt:lpstr>
      <vt:lpstr>There are a lot of factors aside from vaccination that influence disease or death rates. What do we do about it?</vt:lpstr>
      <vt:lpstr>Part 2: Adjusting for unexplained changes in incidence using control diseases</vt:lpstr>
      <vt:lpstr>Use control diseases to detect/adjust for unrelated trends</vt:lpstr>
      <vt:lpstr>How does it work?</vt:lpstr>
      <vt:lpstr>How does it work?</vt:lpstr>
      <vt:lpstr>Possible control for pneumonia</vt:lpstr>
      <vt:lpstr>Key Assumptions</vt:lpstr>
      <vt:lpstr>What is a good control for pneumonia?</vt:lpstr>
      <vt:lpstr>Example of control diseases</vt:lpstr>
      <vt:lpstr>What has been used as a control for PCV impact against pneumonia?</vt:lpstr>
      <vt:lpstr>The challenge: Which control should we choose?</vt:lpstr>
      <vt:lpstr>The ideal control: Shares all causal factors, but is not influenced by vaccine</vt:lpstr>
      <vt:lpstr>Principles for selecting candidate controls</vt:lpstr>
      <vt:lpstr>Letting the data select controls</vt:lpstr>
      <vt:lpstr>What does synthetic controls do?</vt:lpstr>
      <vt:lpstr>What does synthetic controls do?</vt:lpstr>
      <vt:lpstr>What does synthetic controls do?</vt:lpstr>
      <vt:lpstr>PowerPoint Presentation</vt:lpstr>
      <vt:lpstr>Example: Pneumonia in Brazil</vt:lpstr>
      <vt:lpstr>Trajectory of declines in five countries</vt:lpstr>
      <vt:lpstr>Sensitivity analyses that are good to run</vt:lpstr>
      <vt:lpstr>Synthetic Controls: Pros and Cons</vt:lpstr>
      <vt:lpstr>What if we can’t identify appropriate controls because the data are too noisy?</vt:lpstr>
      <vt:lpstr>Issues with Sparse Data</vt:lpstr>
      <vt:lpstr>RRs from 100 down-sampled hospitalization datasets, 80+ yo in Brazil</vt:lpstr>
      <vt:lpstr>RRs from 100 down-sampled datasets</vt:lpstr>
      <vt:lpstr>Solution: smooth the control diseases</vt:lpstr>
      <vt:lpstr>Sparse Approach</vt:lpstr>
      <vt:lpstr>Sparse Approach</vt:lpstr>
      <vt:lpstr>PowerPoint Presentation</vt:lpstr>
      <vt:lpstr>PowerPoint Presentation</vt:lpstr>
      <vt:lpstr>PowerPoint Presentation</vt:lpstr>
      <vt:lpstr>Improved accuracy of sparse data approach</vt:lpstr>
      <vt:lpstr>Reduced bias (Brazil state-level analysis, 80+ yo)</vt:lpstr>
      <vt:lpstr>PowerPoint Presentation</vt:lpstr>
      <vt:lpstr>Which analytical method is best?</vt:lpstr>
      <vt:lpstr>PowerPoint Presentation</vt:lpstr>
      <vt:lpstr>Resources for using synthetic controls with administrative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Weinberger, Daniel</dc:creator>
  <cp:lastModifiedBy>Weinberger, Daniel</cp:lastModifiedBy>
  <cp:revision>234</cp:revision>
  <dcterms:created xsi:type="dcterms:W3CDTF">2017-01-16T17:28:53Z</dcterms:created>
  <dcterms:modified xsi:type="dcterms:W3CDTF">2021-11-29T18:28:51Z</dcterms:modified>
</cp:coreProperties>
</file>